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34" r:id="rId3"/>
    <p:sldId id="342" r:id="rId4"/>
    <p:sldId id="343" r:id="rId5"/>
    <p:sldId id="344" r:id="rId6"/>
    <p:sldId id="367" r:id="rId7"/>
    <p:sldId id="362" r:id="rId8"/>
    <p:sldId id="337" r:id="rId9"/>
    <p:sldId id="283" r:id="rId10"/>
    <p:sldId id="348" r:id="rId11"/>
    <p:sldId id="310" r:id="rId12"/>
    <p:sldId id="359" r:id="rId13"/>
    <p:sldId id="338" r:id="rId14"/>
    <p:sldId id="347" r:id="rId15"/>
    <p:sldId id="340" r:id="rId16"/>
    <p:sldId id="339" r:id="rId17"/>
    <p:sldId id="369" r:id="rId18"/>
    <p:sldId id="341" r:id="rId19"/>
    <p:sldId id="303" r:id="rId20"/>
    <p:sldId id="306" r:id="rId21"/>
    <p:sldId id="308" r:id="rId22"/>
    <p:sldId id="363" r:id="rId23"/>
    <p:sldId id="350" r:id="rId24"/>
    <p:sldId id="360" r:id="rId25"/>
    <p:sldId id="331" r:id="rId26"/>
    <p:sldId id="323" r:id="rId27"/>
    <p:sldId id="324" r:id="rId28"/>
    <p:sldId id="314" r:id="rId29"/>
    <p:sldId id="357" r:id="rId30"/>
    <p:sldId id="368" r:id="rId31"/>
    <p:sldId id="358" r:id="rId32"/>
    <p:sldId id="330" r:id="rId33"/>
    <p:sldId id="355" r:id="rId34"/>
    <p:sldId id="354" r:id="rId35"/>
    <p:sldId id="365" r:id="rId36"/>
    <p:sldId id="356" r:id="rId37"/>
    <p:sldId id="361" r:id="rId38"/>
    <p:sldId id="309" r:id="rId39"/>
    <p:sldId id="346" r:id="rId40"/>
    <p:sldId id="276" r:id="rId41"/>
    <p:sldId id="35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0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/>
    <p:restoredTop sz="95073"/>
  </p:normalViewPr>
  <p:slideViewPr>
    <p:cSldViewPr snapToGrid="0" snapToObjects="1">
      <p:cViewPr varScale="1">
        <p:scale>
          <a:sx n="124" d="100"/>
          <a:sy n="124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Gill Sans MT" panose="020B0502020104020203" pitchFamily="34" charset="0"/>
              </a:rPr>
              <a:t>2021/7/9</a:t>
            </a:fld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Gill Sans MT" panose="020B0502020104020203" pitchFamily="34" charset="0"/>
              </a:rPr>
              <a:t>‹#›</a:t>
            </a:fld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MT" panose="020B0502020104020203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MT" panose="020B0502020104020203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2021/7/9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MT" panose="020B0502020104020203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MT" panose="020B0502020104020203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691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60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59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8C12-6812-4C4E-80F4-7D2E5BE5F126}" type="datetime1">
              <a:rPr kumimoji="1" lang="zh-CN" altLang="en-US" smtClean="0"/>
              <a:t>2021/7/9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48736-82EC-614D-9AAD-4FFF6035B470}" type="datetime1">
              <a:rPr kumimoji="1" lang="zh-CN" altLang="en-US" smtClean="0"/>
              <a:t>2021/7/9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130-0C93-F542-B902-306C99E2D3AB}" type="datetime1">
              <a:rPr kumimoji="1" lang="zh-CN" altLang="en-US" smtClean="0"/>
              <a:t>2021/7/9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263E-C7FA-E24C-873E-C2EF102C4333}" type="datetime1">
              <a:rPr kumimoji="1" lang="zh-CN" altLang="en-US" smtClean="0"/>
              <a:t>2021/7/9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B23F-C067-A64D-8832-7D63A29237A5}" type="datetime1">
              <a:rPr kumimoji="1" lang="zh-CN" altLang="en-US" smtClean="0"/>
              <a:t>2021/7/9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E15F-54A4-B440-9FB0-D86928EF8199}" type="datetime1">
              <a:rPr kumimoji="1" lang="zh-CN" altLang="en-US" smtClean="0"/>
              <a:t>2021/7/9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C9BE-3C58-B34C-ABE4-5A61DE8F145A}" type="datetime1">
              <a:rPr kumimoji="1" lang="zh-CN" altLang="en-US" smtClean="0"/>
              <a:t>2021/7/9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F3758-61D0-BA4A-9CEC-0CE41555E6E4}" type="datetime1">
              <a:rPr kumimoji="1" lang="zh-CN" altLang="en-US" smtClean="0"/>
              <a:t>2021/7/9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F070-F4A8-904A-AE8B-307CDEF3DA77}" type="datetime1">
              <a:rPr kumimoji="1" lang="zh-CN" altLang="en-US" smtClean="0"/>
              <a:t>2021/7/9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641A-CEEB-F245-AAF2-DEE9360C8204}" type="datetime1">
              <a:rPr kumimoji="1" lang="zh-CN" altLang="en-US" smtClean="0"/>
              <a:t>2021/7/9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0DE1-EDFD-DA4F-A6EA-F3933507CA9E}" type="datetime1">
              <a:rPr kumimoji="1" lang="zh-CN" altLang="en-US" smtClean="0"/>
              <a:t>2021/7/9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657F0980-AEE1-1545-9365-A3BD755C0BCD}" type="datetime1">
              <a:rPr kumimoji="1" lang="zh-CN" altLang="en-US" smtClean="0"/>
              <a:t>2021/7/9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7B05021E-9823-8140-9A9F-CA304FDE70E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8.png"/><Relationship Id="rId4" Type="http://schemas.openxmlformats.org/officeDocument/2006/relationships/image" Target="../media/image4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38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3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7639" y="868362"/>
            <a:ext cx="10376721" cy="2387600"/>
          </a:xfrm>
        </p:spPr>
        <p:txBody>
          <a:bodyPr>
            <a:normAutofit/>
          </a:bodyPr>
          <a:lstStyle/>
          <a:p>
            <a:r>
              <a:rPr kumimoji="1" lang="en-US" altLang="zh-CN" sz="3200" b="1" dirty="0"/>
              <a:t>KGBench: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Towards</a:t>
            </a:r>
            <a:r>
              <a:rPr kumimoji="1" lang="zh-CN" altLang="en-US" sz="3200" b="1" dirty="0"/>
              <a:t> </a:t>
            </a:r>
            <a:r>
              <a:rPr kumimoji="1" lang="en" altLang="zh-CN" sz="3200" b="1" dirty="0"/>
              <a:t>Understanding and Benchmarking Model Search</a:t>
            </a:r>
            <a:r>
              <a:rPr kumimoji="1" lang="zh-CN" altLang="en-US" sz="3200" b="1" dirty="0"/>
              <a:t> </a:t>
            </a:r>
            <a:r>
              <a:rPr kumimoji="1" lang="en" altLang="zh-CN" sz="3200" b="1" dirty="0"/>
              <a:t>for Knowledge Graph Embedding</a:t>
            </a:r>
            <a:endParaRPr kumimoji="1" lang="zh-CN" altLang="en-US" sz="3200" b="1" dirty="0">
              <a:latin typeface="Gill Sans MT" panose="020B0502020104020203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415003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Presenter: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Zhanke</a:t>
            </a:r>
            <a:r>
              <a:rPr kumimoji="1" lang="zh-CN" altLang="en-US" dirty="0"/>
              <a:t> </a:t>
            </a:r>
            <a:r>
              <a:rPr kumimoji="1" lang="en-US" altLang="zh-CN" dirty="0"/>
              <a:t>Zhou</a:t>
            </a:r>
          </a:p>
          <a:p>
            <a:r>
              <a:rPr kumimoji="1" lang="en-US" altLang="zh-CN" dirty="0"/>
              <a:t>Advisors: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Yongqi</a:t>
            </a:r>
            <a:r>
              <a:rPr kumimoji="1" lang="zh-CN" altLang="en-US" dirty="0"/>
              <a:t> </a:t>
            </a:r>
            <a:r>
              <a:rPr kumimoji="1" lang="en-US" altLang="zh-CN" dirty="0"/>
              <a:t>Zhang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Quanming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Yao</a:t>
            </a:r>
          </a:p>
          <a:p>
            <a:r>
              <a:rPr kumimoji="1" lang="en-US" altLang="zh-CN" dirty="0"/>
              <a:t>2021.</a:t>
            </a:r>
            <a:r>
              <a:rPr kumimoji="1" lang="zh-CN" altLang="en-US" dirty="0"/>
              <a:t> </a:t>
            </a:r>
            <a:r>
              <a:rPr kumimoji="1" lang="en-US" altLang="zh-CN" dirty="0"/>
              <a:t>07.</a:t>
            </a:r>
            <a:r>
              <a:rPr kumimoji="1" lang="zh-CN" altLang="en-US" dirty="0"/>
              <a:t> </a:t>
            </a:r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2DE9A-23B8-5A45-9AA2-8C018BE4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50B583-10C8-584E-9D9B-2A90AC51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13" y="892635"/>
            <a:ext cx="2407981" cy="9369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651" y="1200855"/>
            <a:ext cx="10761314" cy="2968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Difficulties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Challenges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choice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configuration</a:t>
            </a:r>
          </a:p>
          <a:p>
            <a:pPr lvl="2"/>
            <a:r>
              <a:rPr kumimoji="1" lang="en-US" altLang="zh-CN" dirty="0"/>
              <a:t>usually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time-consuming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trial-and-error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 fair comparison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strategy</a:t>
            </a:r>
          </a:p>
          <a:p>
            <a:pPr lvl="2"/>
            <a:r>
              <a:rPr kumimoji="1" lang="en-US" altLang="zh-CN" dirty="0"/>
              <a:t>﻿due to </a:t>
            </a:r>
            <a:r>
              <a:rPr kumimoji="1" lang="en" altLang="zh-CN" dirty="0"/>
              <a:t>the heterogeneity in</a:t>
            </a:r>
            <a:r>
              <a:rPr kumimoji="1" lang="zh-CN" altLang="en-US" dirty="0"/>
              <a:t> </a:t>
            </a:r>
            <a:r>
              <a:rPr kumimoji="1" lang="en" altLang="zh-CN" dirty="0"/>
              <a:t>implementation</a:t>
            </a:r>
            <a:r>
              <a:rPr kumimoji="1" lang="en-US" altLang="zh-CN" dirty="0"/>
              <a:t>,</a:t>
            </a:r>
            <a:r>
              <a:rPr kumimoji="1" lang="en" altLang="zh-CN" dirty="0"/>
              <a:t> training, and evaluation 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 </a:t>
            </a:r>
            <a:r>
              <a:rPr kumimoji="1" lang="en-US" altLang="zh-CN" dirty="0"/>
              <a:t>Lacking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understanding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components</a:t>
            </a:r>
            <a:endParaRPr kumimoji="1" lang="en" altLang="zh-CN" dirty="0"/>
          </a:p>
          <a:p>
            <a:pPr lvl="2"/>
            <a:r>
              <a:rPr kumimoji="1" lang="en-US" altLang="zh-CN" dirty="0"/>
              <a:t>interaction,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tunability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unclear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AC3B9BA-1617-4E4E-B5D2-D53AE70354EF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</a:rPr>
              <a:t>Motivation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Objective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CE7E8E-A19B-B646-93E6-5FFE16798A19}"/>
              </a:ext>
            </a:extLst>
          </p:cNvPr>
          <p:cNvSpPr txBox="1"/>
          <p:nvPr/>
        </p:nvSpPr>
        <p:spPr>
          <a:xfrm>
            <a:off x="1794502" y="4098152"/>
            <a:ext cx="80203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Ultimate</a:t>
            </a:r>
            <a:r>
              <a:rPr kumimoji="1" lang="zh-CN" altLang="en-US" sz="28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objective</a:t>
            </a:r>
            <a:r>
              <a:rPr kumimoji="1" lang="zh-CN" altLang="en-US" sz="28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sz="28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KGbench: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i="1" dirty="0">
                <a:latin typeface="Gill Sans MT" panose="020B0502020104020203" pitchFamily="34" charset="0"/>
              </a:rPr>
              <a:t>Design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an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AutoML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approach,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endParaRPr kumimoji="1" lang="en-US" altLang="zh-CN" sz="2800" i="1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i="1" dirty="0">
                <a:latin typeface="Gill Sans MT" panose="020B0502020104020203" pitchFamily="34" charset="0"/>
              </a:rPr>
              <a:t>for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any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given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dataset,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i="1" dirty="0">
                <a:latin typeface="Gill Sans MT" panose="020B0502020104020203" pitchFamily="34" charset="0"/>
              </a:rPr>
              <a:t>with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requirements and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limited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budget,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endParaRPr kumimoji="1" lang="en-US" altLang="zh-CN" sz="2800" i="1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i="1" dirty="0">
                <a:latin typeface="Gill Sans MT" panose="020B0502020104020203" pitchFamily="34" charset="0"/>
              </a:rPr>
              <a:t>to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search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for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optimal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KGE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model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and</a:t>
            </a:r>
            <a:r>
              <a:rPr kumimoji="1" lang="zh-CN" altLang="en-US" sz="28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i="1" dirty="0">
                <a:latin typeface="Gill Sans MT" panose="020B0502020104020203" pitchFamily="34" charset="0"/>
              </a:rPr>
              <a:t>configuration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B156553-2092-8148-9BE2-611606A9251E}"/>
              </a:ext>
            </a:extLst>
          </p:cNvPr>
          <p:cNvSpPr/>
          <p:nvPr/>
        </p:nvSpPr>
        <p:spPr>
          <a:xfrm>
            <a:off x="1330866" y="4098151"/>
            <a:ext cx="8920261" cy="2257043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3CE832-B29B-214A-8629-56B7C7DEE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13" y="1489335"/>
            <a:ext cx="2407981" cy="9369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723880-5DC2-234F-8CEA-21DD38D2F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814" y="2134739"/>
            <a:ext cx="2407980" cy="9369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CF224CC-535B-B945-885A-1F5C3004D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812" y="2703574"/>
            <a:ext cx="2407979" cy="989417"/>
          </a:xfrm>
          <a:prstGeom prst="rect">
            <a:avLst/>
          </a:prstGeom>
        </p:spPr>
      </p:pic>
      <p:sp>
        <p:nvSpPr>
          <p:cNvPr id="12" name="左大括号 11">
            <a:extLst>
              <a:ext uri="{FF2B5EF4-FFF2-40B4-BE49-F238E27FC236}">
                <a16:creationId xmlns:a16="http://schemas.microsoft.com/office/drawing/2014/main" id="{D6D304DF-B001-9346-802F-F58165C400B3}"/>
              </a:ext>
            </a:extLst>
          </p:cNvPr>
          <p:cNvSpPr/>
          <p:nvPr/>
        </p:nvSpPr>
        <p:spPr>
          <a:xfrm>
            <a:off x="9123452" y="791111"/>
            <a:ext cx="369869" cy="3143892"/>
          </a:xfrm>
          <a:prstGeom prst="leftBrace">
            <a:avLst>
              <a:gd name="adj1" fmla="val 8333"/>
              <a:gd name="adj2" fmla="val 6800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5AE547-245C-B147-B821-49993B1ACCAE}"/>
              </a:ext>
            </a:extLst>
          </p:cNvPr>
          <p:cNvSpPr txBox="1"/>
          <p:nvPr/>
        </p:nvSpPr>
        <p:spPr>
          <a:xfrm>
            <a:off x="10361040" y="342622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…</a:t>
            </a:r>
            <a:endParaRPr kumimoji="1" lang="zh-CN" altLang="en-US" sz="3200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B477497-9A7E-DB41-9CC9-01498E68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92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圆角矩形 92">
            <a:extLst>
              <a:ext uri="{FF2B5EF4-FFF2-40B4-BE49-F238E27FC236}">
                <a16:creationId xmlns:a16="http://schemas.microsoft.com/office/drawing/2014/main" id="{FABF03C6-3184-7246-AEAC-3B533D4101BE}"/>
              </a:ext>
            </a:extLst>
          </p:cNvPr>
          <p:cNvSpPr/>
          <p:nvPr/>
        </p:nvSpPr>
        <p:spPr>
          <a:xfrm>
            <a:off x="4578562" y="1264547"/>
            <a:ext cx="2681389" cy="870878"/>
          </a:xfrm>
          <a:prstGeom prst="roundRect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880F781-8601-7249-ACF8-E57E3FE3CF9E}"/>
              </a:ext>
            </a:extLst>
          </p:cNvPr>
          <p:cNvSpPr/>
          <p:nvPr/>
        </p:nvSpPr>
        <p:spPr>
          <a:xfrm>
            <a:off x="4578562" y="2303658"/>
            <a:ext cx="2681389" cy="95796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9F4334-97E1-6649-80F1-C8D7DF4D063E}"/>
              </a:ext>
            </a:extLst>
          </p:cNvPr>
          <p:cNvSpPr/>
          <p:nvPr/>
        </p:nvSpPr>
        <p:spPr>
          <a:xfrm>
            <a:off x="5040198" y="3416584"/>
            <a:ext cx="1680326" cy="687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KGE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Models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954230-986C-4545-9C9E-7EC94840DF74}"/>
              </a:ext>
            </a:extLst>
          </p:cNvPr>
          <p:cNvSpPr/>
          <p:nvPr/>
        </p:nvSpPr>
        <p:spPr>
          <a:xfrm>
            <a:off x="5043093" y="1375851"/>
            <a:ext cx="1680326" cy="624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Evaluation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9846879D-8D74-DC42-AEAA-87A86D660A6C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880361" y="3099681"/>
            <a:ext cx="2895" cy="31690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0EF4FF-9737-754C-8725-3EC8B7395189}"/>
              </a:ext>
            </a:extLst>
          </p:cNvPr>
          <p:cNvSpPr/>
          <p:nvPr/>
        </p:nvSpPr>
        <p:spPr>
          <a:xfrm>
            <a:off x="5043093" y="2412678"/>
            <a:ext cx="1680326" cy="687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Training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5407C96-5F2B-F246-B1B3-6FBB3A121B1D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5883256" y="2000399"/>
            <a:ext cx="0" cy="41227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06FEADB-6623-E745-A102-A2E142912CB2}"/>
              </a:ext>
            </a:extLst>
          </p:cNvPr>
          <p:cNvSpPr/>
          <p:nvPr/>
        </p:nvSpPr>
        <p:spPr>
          <a:xfrm>
            <a:off x="997148" y="1366865"/>
            <a:ext cx="2683596" cy="9579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aseline="30000" dirty="0">
                <a:latin typeface="Gill Sans MT" panose="020B0502020104020203" pitchFamily="34" charset="0"/>
              </a:rPr>
              <a:t>[1]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Link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prediction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analysis: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additional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evaluation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ECB175-769C-3D47-8F37-A55DBA94476E}"/>
              </a:ext>
            </a:extLst>
          </p:cNvPr>
          <p:cNvSpPr/>
          <p:nvPr/>
        </p:nvSpPr>
        <p:spPr>
          <a:xfrm>
            <a:off x="997148" y="2600155"/>
            <a:ext cx="2699551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aseline="30000" dirty="0">
                <a:latin typeface="Gill Sans MT" panose="020B0502020104020203" pitchFamily="34" charset="0"/>
              </a:rPr>
              <a:t>[5]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Re-evaluation: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tie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policy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2F36CEC-5F24-8844-86C6-F881EECAD888}"/>
              </a:ext>
            </a:extLst>
          </p:cNvPr>
          <p:cNvSpPr/>
          <p:nvPr/>
        </p:nvSpPr>
        <p:spPr>
          <a:xfrm>
            <a:off x="7725548" y="1410431"/>
            <a:ext cx="3469305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aseline="30000" dirty="0">
                <a:latin typeface="Gill Sans MT" panose="020B0502020104020203" pitchFamily="34" charset="0"/>
              </a:rPr>
              <a:t>[11]</a:t>
            </a:r>
            <a:r>
              <a:rPr kumimoji="1" lang="zh-CN" altLang="en-US" baseline="30000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Bringing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light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into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dark: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large-scale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reproduction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115DE09-172E-804C-9D76-92EDD28BFC78}"/>
              </a:ext>
            </a:extLst>
          </p:cNvPr>
          <p:cNvSpPr/>
          <p:nvPr/>
        </p:nvSpPr>
        <p:spPr>
          <a:xfrm>
            <a:off x="7727026" y="2567653"/>
            <a:ext cx="3463344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aseline="30000" dirty="0">
                <a:latin typeface="Gill Sans MT" panose="020B0502020104020203" pitchFamily="34" charset="0"/>
              </a:rPr>
              <a:t>[2]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Old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dog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new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tricks</a:t>
            </a:r>
          </a:p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search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hyper-parameters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03" name="左中括号 102">
            <a:extLst>
              <a:ext uri="{FF2B5EF4-FFF2-40B4-BE49-F238E27FC236}">
                <a16:creationId xmlns:a16="http://schemas.microsoft.com/office/drawing/2014/main" id="{B8B4CBA7-AF05-5246-A551-2B4A673B965D}"/>
              </a:ext>
            </a:extLst>
          </p:cNvPr>
          <p:cNvSpPr/>
          <p:nvPr/>
        </p:nvSpPr>
        <p:spPr>
          <a:xfrm rot="16200000">
            <a:off x="2272969" y="1745720"/>
            <a:ext cx="215669" cy="3585595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04" name="左中括号 103">
            <a:extLst>
              <a:ext uri="{FF2B5EF4-FFF2-40B4-BE49-F238E27FC236}">
                <a16:creationId xmlns:a16="http://schemas.microsoft.com/office/drawing/2014/main" id="{445A5329-EEA0-E543-9306-35357D8B2FF2}"/>
              </a:ext>
            </a:extLst>
          </p:cNvPr>
          <p:cNvSpPr/>
          <p:nvPr/>
        </p:nvSpPr>
        <p:spPr>
          <a:xfrm rot="5400000">
            <a:off x="2272969" y="-444253"/>
            <a:ext cx="215669" cy="3585595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06" name="左中括号 105">
            <a:extLst>
              <a:ext uri="{FF2B5EF4-FFF2-40B4-BE49-F238E27FC236}">
                <a16:creationId xmlns:a16="http://schemas.microsoft.com/office/drawing/2014/main" id="{20EEA612-D513-F44D-99F9-0D7628D4312A}"/>
              </a:ext>
            </a:extLst>
          </p:cNvPr>
          <p:cNvSpPr/>
          <p:nvPr/>
        </p:nvSpPr>
        <p:spPr>
          <a:xfrm rot="16200000">
            <a:off x="9349875" y="1537459"/>
            <a:ext cx="215669" cy="3944154"/>
          </a:xfrm>
          <a:prstGeom prst="leftBracket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07" name="左中括号 106">
            <a:extLst>
              <a:ext uri="{FF2B5EF4-FFF2-40B4-BE49-F238E27FC236}">
                <a16:creationId xmlns:a16="http://schemas.microsoft.com/office/drawing/2014/main" id="{C861AD44-EF18-5447-B32B-646ACF4D2391}"/>
              </a:ext>
            </a:extLst>
          </p:cNvPr>
          <p:cNvSpPr/>
          <p:nvPr/>
        </p:nvSpPr>
        <p:spPr>
          <a:xfrm rot="5400000">
            <a:off x="9349875" y="-605212"/>
            <a:ext cx="215669" cy="3944155"/>
          </a:xfrm>
          <a:prstGeom prst="leftBracket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FA774B5F-767D-7D4E-93F2-EAE2180442FB}"/>
              </a:ext>
            </a:extLst>
          </p:cNvPr>
          <p:cNvSpPr txBox="1"/>
          <p:nvPr/>
        </p:nvSpPr>
        <p:spPr>
          <a:xfrm>
            <a:off x="11010122" y="6596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5E8CD575-8944-0E41-9858-9E0DC3CE4B0E}"/>
              </a:ext>
            </a:extLst>
          </p:cNvPr>
          <p:cNvSpPr txBox="1"/>
          <p:nvPr/>
        </p:nvSpPr>
        <p:spPr>
          <a:xfrm>
            <a:off x="1120416" y="3635039"/>
            <a:ext cx="2576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D</a:t>
            </a:r>
            <a:r>
              <a:rPr lang="en" altLang="zh-CN" dirty="0">
                <a:latin typeface="Gill Sans MT" panose="020B0502020104020203" pitchFamily="34" charset="0"/>
              </a:rPr>
              <a:t>iagnosis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for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more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insightful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evaluation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2661E699-38C2-7744-82BD-D95246AB530A}"/>
              </a:ext>
            </a:extLst>
          </p:cNvPr>
          <p:cNvSpPr txBox="1"/>
          <p:nvPr/>
        </p:nvSpPr>
        <p:spPr>
          <a:xfrm>
            <a:off x="8344105" y="3651552"/>
            <a:ext cx="2586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Reproduction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for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better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training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strategy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97CAF4FF-9244-EE41-BB95-C83C56B87682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</a:rPr>
              <a:t>Comparing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with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related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works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6EF3C77F-FC47-BA45-ABCC-6EA8A522A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147" y="4471145"/>
            <a:ext cx="10761314" cy="2165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/>
              <a:t>KGbench</a:t>
            </a:r>
            <a:endParaRPr kumimoji="1" lang="en-US" altLang="zh-CN" dirty="0"/>
          </a:p>
          <a:p>
            <a:r>
              <a:rPr kumimoji="1" lang="en-US" altLang="zh-CN" sz="2400" dirty="0"/>
              <a:t>Design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space(s)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KGE: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(configuration)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dataset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task</a:t>
            </a:r>
          </a:p>
          <a:p>
            <a:r>
              <a:rPr kumimoji="1" lang="en-US" altLang="zh-CN" sz="2400" dirty="0"/>
              <a:t>Deep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insights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theoretical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analysis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components</a:t>
            </a:r>
          </a:p>
          <a:p>
            <a:r>
              <a:rPr kumimoji="1" lang="en-US" altLang="zh-CN" sz="2400" dirty="0"/>
              <a:t>Efficient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automatic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search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configuration</a:t>
            </a:r>
          </a:p>
        </p:txBody>
      </p:sp>
      <p:sp>
        <p:nvSpPr>
          <p:cNvPr id="39" name="灯片编号占位符 13">
            <a:extLst>
              <a:ext uri="{FF2B5EF4-FFF2-40B4-BE49-F238E27FC236}">
                <a16:creationId xmlns:a16="http://schemas.microsoft.com/office/drawing/2014/main" id="{6F42FDFF-BA34-4A43-8B00-9C05691A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25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5464"/>
                <a:ext cx="10515600" cy="482149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Background</a:t>
                </a:r>
              </a:p>
              <a:p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Motivation</a:t>
                </a:r>
              </a:p>
              <a:p>
                <a:r>
                  <a:rPr kumimoji="1" lang="en-US" altLang="zh-CN" dirty="0">
                    <a:solidFill>
                      <a:srgbClr val="FF0000"/>
                    </a:solidFill>
                  </a:rPr>
                  <a:t>Understanding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of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KGE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components</a:t>
                </a: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Part1: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Scoring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Function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Part2: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Loss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Function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Part3: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Negative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Sampling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r>
                  <a:rPr kumimoji="1" lang="en-US" altLang="zh-CN" dirty="0"/>
                  <a:t>…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en-US" altLang="zh-CN" dirty="0"/>
                  <a:t>Searching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experiments</a:t>
                </a:r>
              </a:p>
              <a:p>
                <a:r>
                  <a:rPr kumimoji="1" lang="en-US" altLang="zh-CN" dirty="0"/>
                  <a:t>Key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takeaway</a:t>
                </a:r>
              </a:p>
              <a:p>
                <a:endParaRPr kumimoji="1"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5464"/>
                <a:ext cx="10515600" cy="4821499"/>
              </a:xfrm>
              <a:blipFill>
                <a:blip r:embed="rId2"/>
                <a:stretch>
                  <a:fillRect l="-1086" t="-2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F88F21-7D40-EB4C-94A0-CECC5E64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510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B36688-5CBA-0A42-ACEB-D18FCC7F45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</a:rPr>
                  <a:t>Part1: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Scoring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Function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kumimoji="1" lang="en-US" altLang="zh-CN" sz="3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3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3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3600" b="1" dirty="0">
                  <a:solidFill>
                    <a:srgbClr val="0070C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B36688-5CBA-0A42-ACEB-D18FCC7F4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  <a:blipFill>
                <a:blip r:embed="rId2"/>
                <a:stretch>
                  <a:fillRect l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1F861D3-E368-4A48-9C2A-851A8E28F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98" y="545616"/>
            <a:ext cx="4424972" cy="1274813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C23C91E-0635-DC4B-8164-E2AB10075373}"/>
              </a:ext>
            </a:extLst>
          </p:cNvPr>
          <p:cNvSpPr txBox="1">
            <a:spLocks/>
          </p:cNvSpPr>
          <p:nvPr/>
        </p:nvSpPr>
        <p:spPr>
          <a:xfrm>
            <a:off x="605777" y="1183023"/>
            <a:ext cx="7149998" cy="3713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kumimoji="1" lang="en-US" altLang="zh-CN" sz="2600" dirty="0"/>
              <a:t>Category</a:t>
            </a:r>
            <a:endParaRPr kumimoji="1" lang="en-US" altLang="zh-CN" sz="2400" dirty="0"/>
          </a:p>
          <a:p>
            <a:r>
              <a:rPr kumimoji="1" lang="en-US" altLang="zh-CN" sz="2400" dirty="0"/>
              <a:t>Triple-based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(focus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point)</a:t>
            </a:r>
          </a:p>
          <a:p>
            <a:pPr lvl="1"/>
            <a:r>
              <a:rPr kumimoji="1" lang="en-US" altLang="zh-CN" sz="2000" dirty="0"/>
              <a:t>geometric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models</a:t>
            </a:r>
            <a:r>
              <a:rPr kumimoji="1" lang="zh-CN" altLang="en-US" sz="2000" dirty="0"/>
              <a:t> </a:t>
            </a:r>
            <a:r>
              <a:rPr kumimoji="1" lang="en-US" altLang="zh-CN" sz="1600" dirty="0"/>
              <a:t>→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need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additional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constraints</a:t>
            </a:r>
          </a:p>
          <a:p>
            <a:pPr lvl="1"/>
            <a:r>
              <a:rPr kumimoji="1" lang="en-US" altLang="zh-CN" sz="2000" dirty="0"/>
              <a:t>tensor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decomposition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→</a:t>
            </a:r>
            <a:r>
              <a:rPr kumimoji="1" lang="zh-CN" altLang="en-US" sz="2000" dirty="0"/>
              <a:t> </a:t>
            </a:r>
            <a:r>
              <a:rPr kumimoji="1" lang="en-US" altLang="zh-CN" sz="1600" dirty="0"/>
              <a:t>expressive</a:t>
            </a:r>
          </a:p>
          <a:p>
            <a:pPr lvl="1"/>
            <a:r>
              <a:rPr kumimoji="1" lang="en-US" altLang="zh-CN" sz="2000" dirty="0"/>
              <a:t>neural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network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→</a:t>
            </a:r>
            <a:r>
              <a:rPr kumimoji="1" lang="zh-CN" altLang="en-US" sz="2000" dirty="0"/>
              <a:t> </a:t>
            </a:r>
            <a:r>
              <a:rPr kumimoji="1" lang="en-US" altLang="zh-CN" sz="1600" dirty="0"/>
              <a:t>more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prone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overfitting</a:t>
            </a:r>
            <a:endParaRPr kumimoji="1" lang="en-US" altLang="zh-CN" sz="2400" dirty="0"/>
          </a:p>
          <a:p>
            <a:r>
              <a:rPr kumimoji="1" lang="en-US" altLang="zh-CN" sz="2400" dirty="0"/>
              <a:t>Path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(Sub)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Graph-based</a:t>
            </a:r>
          </a:p>
          <a:p>
            <a:pPr lvl="1"/>
            <a:r>
              <a:rPr kumimoji="1" lang="en-US" altLang="zh-CN" sz="2000" dirty="0"/>
              <a:t>utilize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observable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topological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features</a:t>
            </a:r>
          </a:p>
          <a:p>
            <a:r>
              <a:rPr kumimoji="1" lang="en-US" altLang="zh-CN" sz="2400" dirty="0"/>
              <a:t>Rule-based</a:t>
            </a:r>
          </a:p>
          <a:p>
            <a:pPr lvl="1"/>
            <a:r>
              <a:rPr kumimoji="1" lang="en-US" altLang="zh-CN" sz="2000" dirty="0"/>
              <a:t>logical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rule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mining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BBAEC0-0158-C24F-BE12-E7FB01A9E9BB}"/>
              </a:ext>
            </a:extLst>
          </p:cNvPr>
          <p:cNvSpPr txBox="1"/>
          <p:nvPr/>
        </p:nvSpPr>
        <p:spPr>
          <a:xfrm>
            <a:off x="7209298" y="262435"/>
            <a:ext cx="25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Learning</a:t>
            </a:r>
            <a:r>
              <a:rPr kumimoji="1"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Objective:</a:t>
            </a:r>
            <a:endParaRPr kumimoji="1"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6AF09A0-4267-D544-8904-11A137E39335}"/>
              </a:ext>
            </a:extLst>
          </p:cNvPr>
          <p:cNvSpPr/>
          <p:nvPr/>
        </p:nvSpPr>
        <p:spPr>
          <a:xfrm>
            <a:off x="7090756" y="262435"/>
            <a:ext cx="4578928" cy="1557994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B40EDF1-CA4A-F54C-8FDE-CD756141C984}"/>
              </a:ext>
            </a:extLst>
          </p:cNvPr>
          <p:cNvSpPr/>
          <p:nvPr/>
        </p:nvSpPr>
        <p:spPr>
          <a:xfrm>
            <a:off x="8699333" y="1009238"/>
            <a:ext cx="575296" cy="2107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7DC562-3C1F-CE47-A1BB-0E57EA98F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77" y="4867522"/>
            <a:ext cx="6170952" cy="133216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E2F7838-A2AB-E44C-A8DF-4DEC48DB96A9}"/>
              </a:ext>
            </a:extLst>
          </p:cNvPr>
          <p:cNvSpPr txBox="1"/>
          <p:nvPr/>
        </p:nvSpPr>
        <p:spPr>
          <a:xfrm>
            <a:off x="6417440" y="480266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99DBF44-D76C-8F4B-9D19-2EB01663E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756" y="2486509"/>
            <a:ext cx="4225336" cy="371317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ACD2540-C723-7F42-9834-543DD8FE57DA}"/>
              </a:ext>
            </a:extLst>
          </p:cNvPr>
          <p:cNvSpPr txBox="1"/>
          <p:nvPr/>
        </p:nvSpPr>
        <p:spPr>
          <a:xfrm>
            <a:off x="11299746" y="2301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A48545-90C3-2D4D-A75D-531004F029AE}"/>
              </a:ext>
            </a:extLst>
          </p:cNvPr>
          <p:cNvSpPr/>
          <p:nvPr/>
        </p:nvSpPr>
        <p:spPr>
          <a:xfrm>
            <a:off x="8471075" y="1401026"/>
            <a:ext cx="984009" cy="1963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867D34-D0FA-224F-B7FC-42E8FFBB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333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B36688-5CBA-0A42-ACEB-D18FCC7F45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</a:rPr>
                  <a:t>Part1: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Scoring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Function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36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36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3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B36688-5CBA-0A42-ACEB-D18FCC7F4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  <a:blipFill>
                <a:blip r:embed="rId2"/>
                <a:stretch>
                  <a:fillRect l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23C91E-0635-DC4B-8164-E2AB100753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470" y="1263535"/>
                <a:ext cx="5742946" cy="30897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en-US" altLang="zh-CN" sz="2400" dirty="0"/>
                  <a:t>﻿Questions </a:t>
                </a:r>
                <a:r>
                  <a:rPr kumimoji="1" lang="en-US" altLang="zh-CN" sz="2000" dirty="0"/>
                  <a:t>to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answer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400" dirty="0"/>
                  <a:t>for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developing a novel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sz="2400" dirty="0"/>
              </a:p>
              <a:p>
                <a:pPr marL="457200" indent="-457200">
                  <a:buAutoNum type="arabicParenR"/>
                </a:pPr>
                <a:r>
                  <a:rPr kumimoji="1" lang="en-US" altLang="zh-CN" sz="2400" dirty="0"/>
                  <a:t>which representation space to choose</a:t>
                </a:r>
              </a:p>
              <a:p>
                <a:pPr marL="457200" indent="-457200">
                  <a:buFont typeface="Arial" panose="020B0604020202090204" pitchFamily="34" charset="0"/>
                  <a:buAutoNum type="arabicParenR"/>
                </a:pPr>
                <a:r>
                  <a:rPr kumimoji="1" lang="en-US" altLang="zh-CN" sz="2400" dirty="0"/>
                  <a:t>which encoding model to use for modeling relational interactions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(encoder)</a:t>
                </a:r>
              </a:p>
              <a:p>
                <a:pPr marL="457200" indent="-457200">
                  <a:buAutoNum type="arabicParenR"/>
                </a:pPr>
                <a:r>
                  <a:rPr kumimoji="1" lang="en-US" altLang="zh-CN" sz="2400" dirty="0"/>
                  <a:t>how to measure the plausibility of triplets in a specific space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(decoder)</a:t>
                </a:r>
              </a:p>
              <a:p>
                <a:pPr marL="457200" indent="-457200">
                  <a:buAutoNum type="arabicParenR"/>
                </a:pP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whether to utilize auxiliary information</a:t>
                </a:r>
                <a:endParaRPr kumimoji="1"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23C91E-0635-DC4B-8164-E2AB10075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70" y="1263535"/>
                <a:ext cx="5742946" cy="3089719"/>
              </a:xfrm>
              <a:prstGeom prst="rect">
                <a:avLst/>
              </a:prstGeom>
              <a:blipFill>
                <a:blip r:embed="rId3"/>
                <a:stretch>
                  <a:fillRect l="-1542" t="-2869" r="-3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2196B752-F779-4043-B465-D77279E3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805" y="3857564"/>
            <a:ext cx="5590268" cy="19860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5D736E-4D7B-8543-8D68-3E9CF4967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82" y="4620103"/>
            <a:ext cx="5582639" cy="1348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944EB7-5D7F-D64B-87A8-D3134200DDBE}"/>
                  </a:ext>
                </a:extLst>
              </p:cNvPr>
              <p:cNvSpPr txBox="1"/>
              <p:nvPr/>
            </p:nvSpPr>
            <p:spPr>
              <a:xfrm>
                <a:off x="6265262" y="1263535"/>
                <a:ext cx="5854936" cy="2427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>
                    <a:latin typeface="Gill Sans MT" panose="020B0502020104020203" pitchFamily="34" charset="0"/>
                  </a:rPr>
                  <a:t>KGbench: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kumimoji="1"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kumimoji="1"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  <m:r>
                      <a:rPr kumimoji="1"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>
                  <a:latin typeface="Gill Sans MT" panose="020B0502020104020203" pitchFamily="34" charset="0"/>
                </a:endParaRPr>
              </a:p>
              <a:p>
                <a:r>
                  <a:rPr kumimoji="1" lang="en-US" altLang="zh-CN" sz="2400" dirty="0">
                    <a:latin typeface="Gill Sans MT" panose="020B0502020104020203" pitchFamily="34" charset="0"/>
                  </a:rPr>
                  <a:t>decoupling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re-combination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of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existing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kumimoji="1" lang="en-US" altLang="zh-CN" sz="2400" dirty="0">
                  <a:latin typeface="Gill Sans MT" panose="020B0502020104020203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latin typeface="Gill Sans MT" panose="020B0502020104020203" pitchFamily="34" charset="0"/>
                  </a:rPr>
                  <a:t>Real/complex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vector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space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Gill Sans MT" panose="020B0502020104020203" pitchFamily="34" charset="0"/>
                  </a:rPr>
                  <a:t>is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the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combination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of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candidate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2400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kumimoji="1" lang="en-US" altLang="zh-CN" sz="2400" dirty="0"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  <a:latin typeface="Gill Sans MT" panose="020B0502020104020203" pitchFamily="34" charset="0"/>
                  </a:rPr>
                  <a:t>Not</a:t>
                </a:r>
                <a:r>
                  <a:rPr kumimoji="1"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  <a:latin typeface="Gill Sans MT" panose="020B0502020104020203" pitchFamily="34" charset="0"/>
                  </a:rPr>
                  <a:t>requiring</a:t>
                </a:r>
                <a:r>
                  <a:rPr kumimoji="1"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400" dirty="0">
                    <a:solidFill>
                      <a:schemeClr val="bg1">
                        <a:lumMod val="50000"/>
                      </a:schemeClr>
                    </a:solidFill>
                    <a:latin typeface="Gill Sans MT" panose="020B0502020104020203" pitchFamily="34" charset="0"/>
                  </a:rPr>
                  <a:t>additional information</a:t>
                </a:r>
                <a:endPara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944EB7-5D7F-D64B-87A8-D3134200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262" y="1263535"/>
                <a:ext cx="5854936" cy="2427909"/>
              </a:xfrm>
              <a:prstGeom prst="rect">
                <a:avLst/>
              </a:prstGeom>
              <a:blipFill>
                <a:blip r:embed="rId6"/>
                <a:stretch>
                  <a:fillRect l="-1732" t="-2083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15369771-AC42-BA4D-88DB-0E2360D70E99}"/>
              </a:ext>
            </a:extLst>
          </p:cNvPr>
          <p:cNvCxnSpPr>
            <a:cxnSpLocks/>
          </p:cNvCxnSpPr>
          <p:nvPr/>
        </p:nvCxnSpPr>
        <p:spPr>
          <a:xfrm>
            <a:off x="6202265" y="1319493"/>
            <a:ext cx="9511" cy="471554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9DABBA-915E-F549-8038-33DCB939DDD0}"/>
              </a:ext>
            </a:extLst>
          </p:cNvPr>
          <p:cNvSpPr txBox="1"/>
          <p:nvPr/>
        </p:nvSpPr>
        <p:spPr>
          <a:xfrm>
            <a:off x="5653250" y="43532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1A9389-7179-0E4E-BA94-77E7942C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51EB8C-D19D-5E4B-BEA1-396C81B1FF12}"/>
              </a:ext>
            </a:extLst>
          </p:cNvPr>
          <p:cNvSpPr txBox="1"/>
          <p:nvPr/>
        </p:nvSpPr>
        <p:spPr>
          <a:xfrm>
            <a:off x="8229600" y="5783875"/>
            <a:ext cx="133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Gill Sans MT" panose="020B0502020104020203" pitchFamily="34" charset="0"/>
              </a:rPr>
              <a:t>In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progress</a:t>
            </a:r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92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B36688-5CBA-0A42-ACEB-D18FCC7F45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</a:rPr>
                  <a:t>Part2: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Loss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Function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kumimoji="1" lang="en-US" altLang="zh-CN" sz="3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3600" b="1" dirty="0">
                  <a:solidFill>
                    <a:srgbClr val="0070C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B36688-5CBA-0A42-ACEB-D18FCC7F4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  <a:blipFill>
                <a:blip r:embed="rId2"/>
                <a:stretch>
                  <a:fillRect l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1F861D3-E368-4A48-9C2A-851A8E28F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98" y="545616"/>
            <a:ext cx="4424972" cy="1274813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C23C91E-0635-DC4B-8164-E2AB10075373}"/>
              </a:ext>
            </a:extLst>
          </p:cNvPr>
          <p:cNvSpPr txBox="1">
            <a:spLocks/>
          </p:cNvSpPr>
          <p:nvPr/>
        </p:nvSpPr>
        <p:spPr>
          <a:xfrm>
            <a:off x="605777" y="1183024"/>
            <a:ext cx="2948128" cy="3483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kumimoji="1" lang="en-US" altLang="zh-CN" sz="3000" dirty="0"/>
              <a:t>Category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/>
              <a:t>Point-wise</a:t>
            </a:r>
          </a:p>
          <a:p>
            <a:pPr>
              <a:lnSpc>
                <a:spcPct val="250000"/>
              </a:lnSpc>
            </a:pPr>
            <a:r>
              <a:rPr kumimoji="1" lang="en-US" altLang="zh-CN" dirty="0"/>
              <a:t>Pair-wise</a:t>
            </a:r>
          </a:p>
          <a:p>
            <a:pPr>
              <a:lnSpc>
                <a:spcPct val="250000"/>
              </a:lnSpc>
            </a:pPr>
            <a:r>
              <a:rPr kumimoji="1" lang="en-US" altLang="zh-CN" dirty="0"/>
              <a:t>Set-wise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BBAEC0-0158-C24F-BE12-E7FB01A9E9BB}"/>
              </a:ext>
            </a:extLst>
          </p:cNvPr>
          <p:cNvSpPr txBox="1"/>
          <p:nvPr/>
        </p:nvSpPr>
        <p:spPr>
          <a:xfrm>
            <a:off x="7209298" y="262435"/>
            <a:ext cx="25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Learning</a:t>
            </a:r>
            <a:r>
              <a:rPr kumimoji="1"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Objective:</a:t>
            </a:r>
            <a:endParaRPr kumimoji="1"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6AF09A0-4267-D544-8904-11A137E39335}"/>
              </a:ext>
            </a:extLst>
          </p:cNvPr>
          <p:cNvSpPr/>
          <p:nvPr/>
        </p:nvSpPr>
        <p:spPr>
          <a:xfrm>
            <a:off x="7090756" y="262435"/>
            <a:ext cx="4578928" cy="1557994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23C9C42D-E7F0-8E42-A6F6-9B4208DA0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473113"/>
              </p:ext>
            </p:extLst>
          </p:nvPr>
        </p:nvGraphicFramePr>
        <p:xfrm>
          <a:off x="1571133" y="5019334"/>
          <a:ext cx="904973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008">
                  <a:extLst>
                    <a:ext uri="{9D8B030D-6E8A-4147-A177-3AD203B41FA5}">
                      <a16:colId xmlns:a16="http://schemas.microsoft.com/office/drawing/2014/main" val="2593891626"/>
                    </a:ext>
                  </a:extLst>
                </a:gridCol>
                <a:gridCol w="2298431">
                  <a:extLst>
                    <a:ext uri="{9D8B030D-6E8A-4147-A177-3AD203B41FA5}">
                      <a16:colId xmlns:a16="http://schemas.microsoft.com/office/drawing/2014/main" val="3378587946"/>
                    </a:ext>
                  </a:extLst>
                </a:gridCol>
                <a:gridCol w="2187019">
                  <a:extLst>
                    <a:ext uri="{9D8B030D-6E8A-4147-A177-3AD203B41FA5}">
                      <a16:colId xmlns:a16="http://schemas.microsoft.com/office/drawing/2014/main" val="2251072983"/>
                    </a:ext>
                  </a:extLst>
                </a:gridCol>
                <a:gridCol w="2347276">
                  <a:extLst>
                    <a:ext uri="{9D8B030D-6E8A-4147-A177-3AD203B41FA5}">
                      <a16:colId xmlns:a16="http://schemas.microsoft.com/office/drawing/2014/main" val="2081232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Comparison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scope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#positive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#negative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Representatives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12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Point-wise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39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Pair-wise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06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Set-wise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(including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peers)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Adversarial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984520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05FBF1E6-F510-7F47-B14B-23F998023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831" y="1747669"/>
            <a:ext cx="4368800" cy="952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FD9093-3546-F446-B668-CE2EBE07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080" y="2826686"/>
            <a:ext cx="6540500" cy="927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AFA7DA-3642-FB4E-804C-0614992FD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473" y="3858364"/>
            <a:ext cx="5308600" cy="8001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75AC8F-70D8-DC4F-B4D8-545908FE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1DAD54-03AC-304B-BBB9-F8B77C17B3F1}"/>
              </a:ext>
            </a:extLst>
          </p:cNvPr>
          <p:cNvSpPr/>
          <p:nvPr/>
        </p:nvSpPr>
        <p:spPr>
          <a:xfrm>
            <a:off x="8157073" y="593734"/>
            <a:ext cx="827439" cy="2093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9E9189-11F7-8A48-95CB-171B4CD9CBB8}"/>
              </a:ext>
            </a:extLst>
          </p:cNvPr>
          <p:cNvSpPr/>
          <p:nvPr/>
        </p:nvSpPr>
        <p:spPr>
          <a:xfrm>
            <a:off x="8527949" y="1001793"/>
            <a:ext cx="135294" cy="2093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10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B36688-5CBA-0A42-ACEB-D18FCC7F45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</a:rPr>
                  <a:t>Part3: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Negative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Sampling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1" lang="en-US" altLang="zh-CN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" altLang="zh-CN" sz="3600" b="1" dirty="0">
                  <a:solidFill>
                    <a:srgbClr val="0070C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B36688-5CBA-0A42-ACEB-D18FCC7F4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  <a:blipFill>
                <a:blip r:embed="rId2"/>
                <a:stretch>
                  <a:fillRect l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1F861D3-E368-4A48-9C2A-851A8E28F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98" y="545616"/>
            <a:ext cx="4424972" cy="1274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23C91E-0635-DC4B-8164-E2AB100753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713" y="1183023"/>
                <a:ext cx="6156526" cy="27196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negative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pPr marL="0" indent="0">
                  <a:buFont typeface="Arial" panose="020B0604020202090204" pitchFamily="34" charset="0"/>
                  <a:buNone/>
                </a:pPr>
                <a:r>
                  <a:rPr kumimoji="1" lang="en-US" altLang="zh-CN" sz="2400" dirty="0"/>
                  <a:t>Methods</a:t>
                </a:r>
              </a:p>
              <a:p>
                <a:r>
                  <a:rPr kumimoji="1" lang="en-US" altLang="zh-CN" sz="2000" dirty="0"/>
                  <a:t>Uniform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/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Bernoulli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sampling</a:t>
                </a:r>
                <a:r>
                  <a:rPr kumimoji="1" lang="zh-CN" altLang="en-US" sz="2000" dirty="0"/>
                  <a:t> </a:t>
                </a:r>
                <a:endParaRPr kumimoji="1" lang="en-US" altLang="zh-CN" sz="2000" dirty="0"/>
              </a:p>
              <a:p>
                <a:r>
                  <a:rPr kumimoji="1" lang="en-US" altLang="zh-CN" sz="2000" dirty="0"/>
                  <a:t>GAN-based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(with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additional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parameters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to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learn)</a:t>
                </a:r>
              </a:p>
              <a:p>
                <a:r>
                  <a:rPr kumimoji="1" lang="en-US" altLang="zh-CN" sz="2000" dirty="0"/>
                  <a:t>Cache(score)-based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(NSCaching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ICDE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2019)</a:t>
                </a:r>
              </a:p>
              <a:p>
                <a:r>
                  <a:rPr kumimoji="1" lang="en-US" altLang="zh-CN" sz="2000" dirty="0"/>
                  <a:t>Bias/variance-based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(SRNS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NeurIPS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2020)</a:t>
                </a:r>
              </a:p>
              <a:p>
                <a:endParaRPr kumimoji="1" lang="en-US" altLang="zh-CN" sz="2000" dirty="0"/>
              </a:p>
              <a:p>
                <a:endParaRPr kumimoji="1" lang="en-US" altLang="zh-CN" sz="1800" dirty="0"/>
              </a:p>
              <a:p>
                <a:endParaRPr kumimoji="1" lang="en-US" altLang="zh-CN" sz="20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23C91E-0635-DC4B-8164-E2AB10075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" y="1183023"/>
                <a:ext cx="6156526" cy="2719674"/>
              </a:xfrm>
              <a:prstGeom prst="rect">
                <a:avLst/>
              </a:prstGeom>
              <a:blipFill>
                <a:blip r:embed="rId4"/>
                <a:stretch>
                  <a:fillRect l="-1440" t="-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2BBAEC0-0158-C24F-BE12-E7FB01A9E9BB}"/>
              </a:ext>
            </a:extLst>
          </p:cNvPr>
          <p:cNvSpPr txBox="1"/>
          <p:nvPr/>
        </p:nvSpPr>
        <p:spPr>
          <a:xfrm>
            <a:off x="7209298" y="262435"/>
            <a:ext cx="25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Learning</a:t>
            </a:r>
            <a:r>
              <a:rPr kumimoji="1"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Objective:</a:t>
            </a:r>
            <a:endParaRPr kumimoji="1"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6AF09A0-4267-D544-8904-11A137E39335}"/>
              </a:ext>
            </a:extLst>
          </p:cNvPr>
          <p:cNvSpPr/>
          <p:nvPr/>
        </p:nvSpPr>
        <p:spPr>
          <a:xfrm>
            <a:off x="7090756" y="262435"/>
            <a:ext cx="4578928" cy="1557994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01D42F-0ACC-3D40-9746-0D3413C601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679" b="12316"/>
          <a:stretch/>
        </p:blipFill>
        <p:spPr>
          <a:xfrm>
            <a:off x="451093" y="4311566"/>
            <a:ext cx="2759567" cy="2286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B4FDB8-1AA7-E947-8A38-7AECB6A73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24" y="4361202"/>
            <a:ext cx="3212091" cy="2218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CAA1871-37D3-6046-A63C-0C732C44282D}"/>
              </a:ext>
            </a:extLst>
          </p:cNvPr>
          <p:cNvSpPr txBox="1"/>
          <p:nvPr/>
        </p:nvSpPr>
        <p:spPr>
          <a:xfrm>
            <a:off x="3723538" y="4300933"/>
            <a:ext cx="294117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CN" sz="1600" dirty="0">
                <a:latin typeface="Gill Sans MT" panose="020B0502020104020203" pitchFamily="34" charset="0"/>
              </a:rPr>
              <a:t>﻿around 58.5% negative triples obtain the exact same score </a:t>
            </a:r>
          </a:p>
          <a:p>
            <a:r>
              <a:rPr kumimoji="1" lang="en" altLang="zh-CN" sz="1600" dirty="0">
                <a:latin typeface="Gill Sans MT" panose="020B0502020104020203" pitchFamily="34" charset="0"/>
              </a:rPr>
              <a:t>as the valid </a:t>
            </a:r>
            <a:r>
              <a:rPr kumimoji="1" lang="en-US" altLang="zh-CN" sz="1600" dirty="0">
                <a:latin typeface="Gill Sans MT" panose="020B0502020104020203" pitchFamily="34" charset="0"/>
              </a:rPr>
              <a:t>one</a:t>
            </a:r>
            <a:r>
              <a:rPr kumimoji="1" lang="zh-CN" altLang="en-US" sz="16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600" dirty="0">
                <a:latin typeface="Gill Sans MT" panose="020B0502020104020203" pitchFamily="34" charset="0"/>
              </a:rPr>
              <a:t>(in</a:t>
            </a:r>
            <a:r>
              <a:rPr kumimoji="1" lang="zh-CN" altLang="en-US" sz="16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600" dirty="0">
                <a:latin typeface="Gill Sans MT" panose="020B0502020104020203" pitchFamily="34" charset="0"/>
              </a:rPr>
              <a:t>NN</a:t>
            </a:r>
            <a:r>
              <a:rPr kumimoji="1" lang="zh-CN" altLang="en-US" sz="16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600" dirty="0">
                <a:latin typeface="Gill Sans MT" panose="020B0502020104020203" pitchFamily="34" charset="0"/>
              </a:rPr>
              <a:t>model)</a:t>
            </a:r>
            <a:endParaRPr kumimoji="1" lang="zh-CN" altLang="en-US" sz="1600" dirty="0">
              <a:latin typeface="Gill Sans MT" panose="020B05020201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0D0EEF-49D1-8A45-A98D-9E461E50E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543" y="2413549"/>
            <a:ext cx="3506509" cy="6226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A2429B1-F4DB-184D-B89E-B609698D868E}"/>
              </a:ext>
            </a:extLst>
          </p:cNvPr>
          <p:cNvSpPr txBox="1"/>
          <p:nvPr/>
        </p:nvSpPr>
        <p:spPr>
          <a:xfrm>
            <a:off x="7362334" y="2068621"/>
            <a:ext cx="29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Importance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Gill Sans MT" panose="020B0502020104020203" pitchFamily="34" charset="0"/>
              </a:rPr>
              <a:t>weighting: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0B46C4-D8D4-DD4D-AF90-CC120FF1B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0905" y="5026010"/>
            <a:ext cx="5208768" cy="1553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77C1B4B-E4D2-2D45-BEE9-9A85683D7CCF}"/>
              </a:ext>
            </a:extLst>
          </p:cNvPr>
          <p:cNvSpPr txBox="1"/>
          <p:nvPr/>
        </p:nvSpPr>
        <p:spPr>
          <a:xfrm>
            <a:off x="6723691" y="4304938"/>
            <a:ext cx="527788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600" dirty="0">
                <a:latin typeface="Gill Sans MT" panose="020B0502020104020203" pitchFamily="34" charset="0"/>
              </a:rPr>
              <a:t>﻿</a:t>
            </a:r>
            <a:r>
              <a:rPr kumimoji="1" lang="en-US" altLang="zh-CN" sz="1600" dirty="0">
                <a:latin typeface="Gill Sans MT" panose="020B0502020104020203" pitchFamily="34" charset="0"/>
              </a:rPr>
              <a:t>B</a:t>
            </a:r>
            <a:r>
              <a:rPr kumimoji="1" lang="en" altLang="zh-CN" sz="1600" dirty="0">
                <a:latin typeface="Gill Sans MT" panose="020B0502020104020203" pitchFamily="34" charset="0"/>
              </a:rPr>
              <a:t>oth false and hard negative instances have large scores</a:t>
            </a:r>
            <a:r>
              <a:rPr kumimoji="1" lang="en-US" altLang="zh-CN" sz="1600" dirty="0">
                <a:latin typeface="Gill Sans MT" panose="020B0502020104020203" pitchFamily="34" charset="0"/>
              </a:rPr>
              <a:t>,</a:t>
            </a:r>
            <a:r>
              <a:rPr kumimoji="1" lang="zh-CN" altLang="en-US" sz="1600" dirty="0">
                <a:latin typeface="Gill Sans MT" panose="020B0502020104020203" pitchFamily="34" charset="0"/>
              </a:rPr>
              <a:t> </a:t>
            </a:r>
            <a:endParaRPr kumimoji="1" lang="en-US" altLang="zh-CN" sz="16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600" dirty="0">
                <a:latin typeface="Gill Sans MT" panose="020B0502020104020203" pitchFamily="34" charset="0"/>
              </a:rPr>
              <a:t>false negative instances have lower prediction varianc</a:t>
            </a:r>
            <a:r>
              <a:rPr kumimoji="1" lang="en-US" altLang="zh-CN" sz="1600" dirty="0">
                <a:latin typeface="Gill Sans MT" panose="020B0502020104020203" pitchFamily="34" charset="0"/>
              </a:rPr>
              <a:t>e</a:t>
            </a:r>
            <a:endParaRPr kumimoji="1" lang="zh-CN" altLang="en-US" sz="1600" dirty="0">
              <a:latin typeface="Gill Sans MT" panose="020B0502020104020203" pitchFamily="34" charset="0"/>
            </a:endParaRP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88B85119-1DB3-2942-B86A-B0389CFEFBF2}"/>
              </a:ext>
            </a:extLst>
          </p:cNvPr>
          <p:cNvSpPr/>
          <p:nvPr/>
        </p:nvSpPr>
        <p:spPr>
          <a:xfrm rot="10800000">
            <a:off x="5925876" y="2571848"/>
            <a:ext cx="115757" cy="1085751"/>
          </a:xfrm>
          <a:prstGeom prst="leftBrace">
            <a:avLst>
              <a:gd name="adj1" fmla="val 8333"/>
              <a:gd name="adj2" fmla="val 57814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94AEC5-133E-3643-BD85-3A94D2118E4B}"/>
              </a:ext>
            </a:extLst>
          </p:cNvPr>
          <p:cNvSpPr txBox="1"/>
          <p:nvPr/>
        </p:nvSpPr>
        <p:spPr>
          <a:xfrm>
            <a:off x="6041634" y="2833559"/>
            <a:ext cx="96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  <a:latin typeface="Gill Sans MT" panose="020B0502020104020203" pitchFamily="34" charset="0"/>
              </a:rPr>
              <a:t>Effective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29A5518-4224-1940-8C7E-CC796D7C30A0}"/>
              </a:ext>
            </a:extLst>
          </p:cNvPr>
          <p:cNvSpPr txBox="1"/>
          <p:nvPr/>
        </p:nvSpPr>
        <p:spPr>
          <a:xfrm>
            <a:off x="6041633" y="213793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  <a:latin typeface="Gill Sans MT" panose="020B0502020104020203" pitchFamily="34" charset="0"/>
              </a:rPr>
              <a:t>Efficient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E90C578-E53C-D649-A348-342A90A98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7924" y="3287821"/>
            <a:ext cx="4521749" cy="7734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5A4A3A-2357-5840-BA4F-5154ECEB1619}"/>
              </a:ext>
            </a:extLst>
          </p:cNvPr>
          <p:cNvSpPr txBox="1"/>
          <p:nvPr/>
        </p:nvSpPr>
        <p:spPr>
          <a:xfrm>
            <a:off x="7362334" y="3039629"/>
            <a:ext cx="2840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Self-contrast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approximation: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1FBA92-A60F-8B4D-8BCC-8F8D17F10F40}"/>
              </a:ext>
            </a:extLst>
          </p:cNvPr>
          <p:cNvSpPr txBox="1"/>
          <p:nvPr/>
        </p:nvSpPr>
        <p:spPr>
          <a:xfrm>
            <a:off x="3712905" y="392612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本框 7">
            <a:extLst>
              <a:ext uri="{FF2B5EF4-FFF2-40B4-BE49-F238E27FC236}">
                <a16:creationId xmlns:a16="http://schemas.microsoft.com/office/drawing/2014/main" id="{4F9DABBA-915E-F549-8038-33DCB939DDD0}"/>
              </a:ext>
            </a:extLst>
          </p:cNvPr>
          <p:cNvSpPr txBox="1"/>
          <p:nvPr/>
        </p:nvSpPr>
        <p:spPr>
          <a:xfrm>
            <a:off x="6188119" y="43152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[5]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文本框 7">
            <a:extLst>
              <a:ext uri="{FF2B5EF4-FFF2-40B4-BE49-F238E27FC236}">
                <a16:creationId xmlns:a16="http://schemas.microsoft.com/office/drawing/2014/main" id="{4F9DABBA-915E-F549-8038-33DCB939DDD0}"/>
              </a:ext>
            </a:extLst>
          </p:cNvPr>
          <p:cNvSpPr txBox="1"/>
          <p:nvPr/>
        </p:nvSpPr>
        <p:spPr>
          <a:xfrm>
            <a:off x="11598511" y="452113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[6]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4F9DABBA-915E-F549-8038-33DCB939DDD0}"/>
              </a:ext>
            </a:extLst>
          </p:cNvPr>
          <p:cNvSpPr txBox="1"/>
          <p:nvPr/>
        </p:nvSpPr>
        <p:spPr>
          <a:xfrm>
            <a:off x="11634270" y="311472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[7]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E294C08-6DBF-E344-81CB-49E4307F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3117CA1-E1AC-4743-82BC-3FBA7F021BE9}"/>
              </a:ext>
            </a:extLst>
          </p:cNvPr>
          <p:cNvSpPr/>
          <p:nvPr/>
        </p:nvSpPr>
        <p:spPr>
          <a:xfrm>
            <a:off x="9649872" y="996388"/>
            <a:ext cx="314293" cy="20790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2A9F62D-2719-BA48-BDF8-8E9234E837DF}"/>
              </a:ext>
            </a:extLst>
          </p:cNvPr>
          <p:cNvSpPr/>
          <p:nvPr/>
        </p:nvSpPr>
        <p:spPr>
          <a:xfrm>
            <a:off x="9310454" y="1587501"/>
            <a:ext cx="993054" cy="18259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BB8E164-914E-3040-9C62-FFB0F97C96F9}"/>
              </a:ext>
            </a:extLst>
          </p:cNvPr>
          <p:cNvSpPr txBox="1"/>
          <p:nvPr/>
        </p:nvSpPr>
        <p:spPr>
          <a:xfrm>
            <a:off x="11634270" y="213793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385E19-3F68-2545-A9C4-245CC5D1521A}"/>
              </a:ext>
            </a:extLst>
          </p:cNvPr>
          <p:cNvSpPr txBox="1"/>
          <p:nvPr/>
        </p:nvSpPr>
        <p:spPr>
          <a:xfrm>
            <a:off x="160196" y="3947939"/>
            <a:ext cx="405122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CN" sz="1600" dirty="0">
                <a:latin typeface="Gill Sans MT" panose="020B0502020104020203" pitchFamily="34" charset="0"/>
              </a:rPr>
              <a:t>﻿</a:t>
            </a:r>
            <a:r>
              <a:rPr kumimoji="1" lang="en-US" altLang="zh-CN" sz="1600" dirty="0">
                <a:latin typeface="Gill Sans MT" panose="020B0502020104020203" pitchFamily="34" charset="0"/>
              </a:rPr>
              <a:t>neg</a:t>
            </a:r>
            <a:r>
              <a:rPr kumimoji="1" lang="en" altLang="zh-CN" sz="1600" dirty="0">
                <a:latin typeface="Gill Sans MT" panose="020B0502020104020203" pitchFamily="34" charset="0"/>
              </a:rPr>
              <a:t>ative triples with large scores are rare</a:t>
            </a:r>
            <a:r>
              <a:rPr kumimoji="1" lang="en-US" altLang="zh-CN" sz="1600" dirty="0">
                <a:latin typeface="Gill Sans MT" panose="020B0502020104020203" pitchFamily="34" charset="0"/>
              </a:rPr>
              <a:t>.</a:t>
            </a:r>
            <a:endParaRPr kumimoji="1" lang="zh-CN" alt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61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5464"/>
                <a:ext cx="10515600" cy="482149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Background</a:t>
                </a:r>
              </a:p>
              <a:p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Motivation</a:t>
                </a:r>
              </a:p>
              <a:p>
                <a:r>
                  <a:rPr kumimoji="1" lang="en-US" altLang="zh-CN" dirty="0">
                    <a:solidFill>
                      <a:srgbClr val="FF0000"/>
                    </a:solidFill>
                  </a:rPr>
                  <a:t>Understanding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of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KGE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components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Part4: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Regularization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[NeurIPS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2020]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endParaRPr kumimoji="1"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Part5: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Optimization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en-US" altLang="zh-CN" dirty="0"/>
                  <a:t>Searching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experiments</a:t>
                </a:r>
              </a:p>
              <a:p>
                <a:r>
                  <a:rPr kumimoji="1" lang="en-US" altLang="zh-CN" dirty="0"/>
                  <a:t>Key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takeaway</a:t>
                </a:r>
              </a:p>
              <a:p>
                <a:endParaRPr kumimoji="1"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5464"/>
                <a:ext cx="10515600" cy="4821499"/>
              </a:xfrm>
              <a:blipFill>
                <a:blip r:embed="rId2"/>
                <a:stretch>
                  <a:fillRect l="-1086" t="-2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F88F21-7D40-EB4C-94A0-CECC5E64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3714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B36688-5CBA-0A42-ACEB-D18FCC7F45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</a:rPr>
                  <a:t>Part4: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Regularization</a:t>
                </a:r>
                <a:r>
                  <a:rPr kumimoji="1"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3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kumimoji="1" lang="en-US" altLang="zh-CN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3600" b="1" dirty="0">
                  <a:solidFill>
                    <a:srgbClr val="0070C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B36688-5CBA-0A42-ACEB-D18FCC7F4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  <a:blipFill>
                <a:blip r:embed="rId2"/>
                <a:stretch>
                  <a:fillRect l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1F861D3-E368-4A48-9C2A-851A8E28F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98" y="545616"/>
            <a:ext cx="4424972" cy="1274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23C91E-0635-DC4B-8164-E2AB100753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777" y="1004057"/>
                <a:ext cx="7077068" cy="22459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kumimoji="1" lang="en-US" altLang="zh-CN" sz="24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</a:t>
                </a:r>
                <a:r>
                  <a:rPr kumimoji="1"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to</a:t>
                </a:r>
                <a:r>
                  <a:rPr kumimoji="1"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avoid</a:t>
                </a:r>
                <a:r>
                  <a:rPr kumimoji="1"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sz="2400" dirty="0"/>
                  <a:t>overfitting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KGE</a:t>
                </a:r>
              </a:p>
              <a:p>
                <a:pPr lvl="1"/>
                <a:r>
                  <a:rPr kumimoji="1" lang="en-US" altLang="zh-CN" sz="2000" dirty="0"/>
                  <a:t>trade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off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between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expressiveness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complexity</a:t>
                </a:r>
              </a:p>
              <a:p>
                <a:r>
                  <a:rPr kumimoji="1" lang="en-US" altLang="zh-CN" sz="2400" dirty="0"/>
                  <a:t>No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general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&amp;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promising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regularization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schemes</a:t>
                </a:r>
              </a:p>
              <a:p>
                <a:pPr lvl="1"/>
                <a:r>
                  <a:rPr kumimoji="1" lang="en-US" altLang="zh-CN" sz="2000" dirty="0"/>
                  <a:t>squared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 err="1"/>
                  <a:t>frobenius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norm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(L2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norm)</a:t>
                </a:r>
              </a:p>
              <a:p>
                <a:pPr lvl="1"/>
                <a:r>
                  <a:rPr kumimoji="1" lang="en-US" altLang="zh-CN" sz="2000" dirty="0"/>
                  <a:t>tensor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nuclear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3-norm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(N3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norm)</a:t>
                </a:r>
                <a:r>
                  <a:rPr kumimoji="1" lang="zh-CN" altLang="en-US" sz="2000" dirty="0"/>
                  <a:t> </a:t>
                </a:r>
                <a:endParaRPr kumimoji="1" lang="en-US" altLang="zh-CN" sz="2000" dirty="0"/>
              </a:p>
              <a:p>
                <a:pPr lvl="2"/>
                <a:r>
                  <a:rPr kumimoji="1" lang="en-US" altLang="zh-CN" dirty="0"/>
                  <a:t>designed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CP-like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tensor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decomposition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models</a:t>
                </a:r>
              </a:p>
              <a:p>
                <a:pPr lvl="1"/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23C91E-0635-DC4B-8164-E2AB10075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7" y="1004057"/>
                <a:ext cx="7077068" cy="2245977"/>
              </a:xfrm>
              <a:prstGeom prst="rect">
                <a:avLst/>
              </a:prstGeom>
              <a:blipFill>
                <a:blip r:embed="rId4"/>
                <a:stretch>
                  <a:fillRect l="-1075" t="-3955" b="-4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2BBAEC0-0158-C24F-BE12-E7FB01A9E9BB}"/>
              </a:ext>
            </a:extLst>
          </p:cNvPr>
          <p:cNvSpPr txBox="1"/>
          <p:nvPr/>
        </p:nvSpPr>
        <p:spPr>
          <a:xfrm>
            <a:off x="7209298" y="262435"/>
            <a:ext cx="25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Learning</a:t>
            </a:r>
            <a:r>
              <a:rPr kumimoji="1"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Objective:</a:t>
            </a:r>
            <a:endParaRPr kumimoji="1"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6AF09A0-4267-D544-8904-11A137E39335}"/>
              </a:ext>
            </a:extLst>
          </p:cNvPr>
          <p:cNvSpPr/>
          <p:nvPr/>
        </p:nvSpPr>
        <p:spPr>
          <a:xfrm>
            <a:off x="7090756" y="262435"/>
            <a:ext cx="4578928" cy="1557994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87B43B-A1D5-CF4E-BD4A-BAC385BDB5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202"/>
          <a:stretch/>
        </p:blipFill>
        <p:spPr>
          <a:xfrm>
            <a:off x="804882" y="3296408"/>
            <a:ext cx="918178" cy="34272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90CE29-9422-4A48-B16A-A1CC67F18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93"/>
          <a:stretch/>
        </p:blipFill>
        <p:spPr>
          <a:xfrm>
            <a:off x="1634503" y="3296408"/>
            <a:ext cx="4304386" cy="3427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0F4367D-70AD-2747-8A91-8B515E1D6804}"/>
                  </a:ext>
                </a:extLst>
              </p:cNvPr>
              <p:cNvSpPr txBox="1"/>
              <p:nvPr/>
            </p:nvSpPr>
            <p:spPr>
              <a:xfrm>
                <a:off x="7386195" y="1892405"/>
                <a:ext cx="4071178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𝐹𝑅𝑂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0F4367D-70AD-2747-8A91-8B515E1D6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195" y="1892405"/>
                <a:ext cx="4071178" cy="677045"/>
              </a:xfrm>
              <a:prstGeom prst="rect">
                <a:avLst/>
              </a:prstGeom>
              <a:blipFill>
                <a:blip r:embed="rId6"/>
                <a:stretch>
                  <a:fillRect t="-158182" b="-2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81DC2A0-9C2F-1D47-A128-7C183E12F4E9}"/>
                  </a:ext>
                </a:extLst>
              </p:cNvPr>
              <p:cNvSpPr/>
              <p:nvPr/>
            </p:nvSpPr>
            <p:spPr>
              <a:xfrm>
                <a:off x="7216824" y="2543588"/>
                <a:ext cx="4492768" cy="734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81DC2A0-9C2F-1D47-A128-7C183E12F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824" y="2543588"/>
                <a:ext cx="4492768" cy="734560"/>
              </a:xfrm>
              <a:prstGeom prst="rect">
                <a:avLst/>
              </a:prstGeom>
              <a:blipFill>
                <a:blip r:embed="rId7"/>
                <a:stretch>
                  <a:fillRect l="-3380" t="-142373" b="-211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E329CB7A-D02E-7442-B2C8-613882026956}"/>
              </a:ext>
            </a:extLst>
          </p:cNvPr>
          <p:cNvSpPr/>
          <p:nvPr/>
        </p:nvSpPr>
        <p:spPr>
          <a:xfrm>
            <a:off x="3993343" y="3330801"/>
            <a:ext cx="1945546" cy="339286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876094-53E2-604D-B561-7C1F840C1B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0479" y="3552593"/>
            <a:ext cx="5360259" cy="23639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0B0FF73-3211-6F4C-BF38-6DC0E9E297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9413" b="11215"/>
          <a:stretch/>
        </p:blipFill>
        <p:spPr>
          <a:xfrm>
            <a:off x="6358760" y="5668546"/>
            <a:ext cx="5360259" cy="19329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D5CB385-E9D9-AF49-BF0D-B92060D0C652}"/>
              </a:ext>
            </a:extLst>
          </p:cNvPr>
          <p:cNvSpPr/>
          <p:nvPr/>
        </p:nvSpPr>
        <p:spPr>
          <a:xfrm>
            <a:off x="6394568" y="4953785"/>
            <a:ext cx="5220848" cy="1932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4D46A2B-794C-9040-9935-4F0F377B506F}"/>
              </a:ext>
            </a:extLst>
          </p:cNvPr>
          <p:cNvSpPr/>
          <p:nvPr/>
        </p:nvSpPr>
        <p:spPr>
          <a:xfrm>
            <a:off x="6394568" y="5667504"/>
            <a:ext cx="5220848" cy="1932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D76F2D-B149-DF48-80A9-8B94C0C0F18A}"/>
              </a:ext>
            </a:extLst>
          </p:cNvPr>
          <p:cNvSpPr txBox="1"/>
          <p:nvPr/>
        </p:nvSpPr>
        <p:spPr>
          <a:xfrm>
            <a:off x="6077146" y="5923697"/>
            <a:ext cx="5998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0070C0"/>
                </a:solidFill>
              </a:rPr>
              <a:t>Even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worse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performance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equipped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regularizer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3B96D6-1CB7-4F4B-8DCA-FB1E344B83B4}"/>
              </a:ext>
            </a:extLst>
          </p:cNvPr>
          <p:cNvSpPr txBox="1"/>
          <p:nvPr/>
        </p:nvSpPr>
        <p:spPr>
          <a:xfrm>
            <a:off x="5927314" y="329383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[8]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4F9DABBA-915E-F549-8038-33DCB939DDD0}"/>
              </a:ext>
            </a:extLst>
          </p:cNvPr>
          <p:cNvSpPr txBox="1"/>
          <p:nvPr/>
        </p:nvSpPr>
        <p:spPr>
          <a:xfrm>
            <a:off x="11639578" y="353592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[9]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0D75E1-5C78-1043-AFF7-FD56B355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1ABA8B-D6AC-9644-AE95-27EF00DFC400}"/>
              </a:ext>
            </a:extLst>
          </p:cNvPr>
          <p:cNvSpPr/>
          <p:nvPr/>
        </p:nvSpPr>
        <p:spPr>
          <a:xfrm>
            <a:off x="10209157" y="977555"/>
            <a:ext cx="1377066" cy="2395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65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195" y="979460"/>
            <a:ext cx="10349753" cy="482967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kumimoji="1" lang="en-US" altLang="zh-CN" dirty="0"/>
              <a:t>Duality-induced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regularizer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(DURA</a:t>
            </a:r>
            <a:r>
              <a:rPr kumimoji="1" lang="en-US" altLang="zh-CN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[9]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NeurIPS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2020)</a:t>
            </a:r>
          </a:p>
          <a:p>
            <a:pPr lvl="2"/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tensor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factorization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based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model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(primal)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often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another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distance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based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model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(dual)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/>
              <a:t>closely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associated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6A19C17-0560-3A46-932B-33A5C421BC02}"/>
                  </a:ext>
                </a:extLst>
              </p:cNvPr>
              <p:cNvSpPr/>
              <p:nvPr/>
            </p:nvSpPr>
            <p:spPr>
              <a:xfrm>
                <a:off x="878953" y="2160359"/>
                <a:ext cx="9725548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000" dirty="0">
                    <a:latin typeface="Gill Sans MT" panose="020B0502020104020203" pitchFamily="34" charset="0"/>
                  </a:rPr>
                  <a:t>Tensor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factorization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based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(TFB):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𝑇𝐹𝐵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CN" alt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6A19C17-0560-3A46-932B-33A5C421B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53" y="2160359"/>
                <a:ext cx="9725548" cy="517834"/>
              </a:xfrm>
              <a:prstGeom prst="rect">
                <a:avLst/>
              </a:prstGeom>
              <a:blipFill>
                <a:blip r:embed="rId2"/>
                <a:stretch>
                  <a:fillRect l="-65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6914FB5-19E1-5F42-8BBC-3DEC9A3B9E8A}"/>
                  </a:ext>
                </a:extLst>
              </p:cNvPr>
              <p:cNvSpPr/>
              <p:nvPr/>
            </p:nvSpPr>
            <p:spPr>
              <a:xfrm>
                <a:off x="2128830" y="2664698"/>
                <a:ext cx="6559681" cy="638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000" dirty="0">
                    <a:latin typeface="Gill Sans MT" panose="020B0502020104020203" pitchFamily="34" charset="0"/>
                  </a:rPr>
                  <a:t>Distance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based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(DB):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CN" alt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zh-CN" alt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sz="2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6914FB5-19E1-5F42-8BBC-3DEC9A3B9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830" y="2664698"/>
                <a:ext cx="6559681" cy="638893"/>
              </a:xfrm>
              <a:prstGeom prst="rect">
                <a:avLst/>
              </a:prstGeom>
              <a:blipFill>
                <a:blip r:embed="rId3"/>
                <a:stretch>
                  <a:fillRect l="-967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E573FF7-7E78-0448-89A9-8CC683CB4466}"/>
                  </a:ext>
                </a:extLst>
              </p:cNvPr>
              <p:cNvSpPr/>
              <p:nvPr/>
            </p:nvSpPr>
            <p:spPr>
              <a:xfrm>
                <a:off x="2769855" y="3433614"/>
                <a:ext cx="6686318" cy="1185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𝐷𝐵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𝑇𝐹𝐵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E573FF7-7E78-0448-89A9-8CC683CB4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855" y="3433614"/>
                <a:ext cx="6686318" cy="1185453"/>
              </a:xfrm>
              <a:prstGeom prst="rect">
                <a:avLst/>
              </a:prstGeom>
              <a:blipFill>
                <a:blip r:embed="rId4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30CF851-4D25-8148-809F-5C7EB093A176}"/>
                  </a:ext>
                </a:extLst>
              </p:cNvPr>
              <p:cNvSpPr/>
              <p:nvPr/>
            </p:nvSpPr>
            <p:spPr>
              <a:xfrm>
                <a:off x="2447541" y="4590135"/>
                <a:ext cx="8394862" cy="6535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zh-CN" alt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CN" sz="24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kumimoji="1"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𝐚𝐱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𝑫𝑩</m:t>
                              </m:r>
                            </m:sub>
                          </m:s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zh-CN" alt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zh-CN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kumimoji="1"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𝑫𝑩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zh-CN" alt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CN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kumimoji="1"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𝑻𝑭𝑩</m:t>
                              </m:r>
                            </m:sub>
                          </m:s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zh-CN" alt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30CF851-4D25-8148-809F-5C7EB093A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541" y="4590135"/>
                <a:ext cx="8394862" cy="653577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6C5D38A-DDBB-5046-BC0C-234CC8B66C55}"/>
                  </a:ext>
                </a:extLst>
              </p:cNvPr>
              <p:cNvSpPr/>
              <p:nvPr/>
            </p:nvSpPr>
            <p:spPr>
              <a:xfrm>
                <a:off x="4264271" y="5418702"/>
                <a:ext cx="5244193" cy="107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𝐷𝑈𝑅𝐴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6C5D38A-DDBB-5046-BC0C-234CC8B66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71" y="5418702"/>
                <a:ext cx="5244193" cy="1073755"/>
              </a:xfrm>
              <a:prstGeom prst="rect">
                <a:avLst/>
              </a:prstGeom>
              <a:blipFill>
                <a:blip r:embed="rId6"/>
                <a:stretch>
                  <a:fillRect t="-118605" b="-15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53A37678-0520-9C4A-8472-9CA2FF45D108}"/>
              </a:ext>
            </a:extLst>
          </p:cNvPr>
          <p:cNvSpPr txBox="1"/>
          <p:nvPr/>
        </p:nvSpPr>
        <p:spPr>
          <a:xfrm>
            <a:off x="1703778" y="5694745"/>
            <a:ext cx="2713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Derive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Basic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DURA:</a:t>
            </a:r>
            <a:endParaRPr kumimoji="1" lang="zh-CN" altLang="en-US" sz="20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1">
                <a:extLst>
                  <a:ext uri="{FF2B5EF4-FFF2-40B4-BE49-F238E27FC236}">
                    <a16:creationId xmlns:a16="http://schemas.microsoft.com/office/drawing/2014/main" id="{EA763048-BE6B-1643-8542-E3010F6E21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</a:rPr>
                  <a:t>Part4: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Regularization</a:t>
                </a:r>
                <a:r>
                  <a:rPr kumimoji="1"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3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kumimoji="1" lang="en-US" altLang="zh-CN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3600" b="1" dirty="0">
                  <a:solidFill>
                    <a:srgbClr val="0070C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标题 1">
                <a:extLst>
                  <a:ext uri="{FF2B5EF4-FFF2-40B4-BE49-F238E27FC236}">
                    <a16:creationId xmlns:a16="http://schemas.microsoft.com/office/drawing/2014/main" id="{EA763048-BE6B-1643-8542-E3010F6E2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  <a:blipFill>
                <a:blip r:embed="rId7"/>
                <a:stretch>
                  <a:fillRect l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A8F87812-F0BC-2B48-91A2-C9A1159C23E0}"/>
              </a:ext>
            </a:extLst>
          </p:cNvPr>
          <p:cNvSpPr txBox="1"/>
          <p:nvPr/>
        </p:nvSpPr>
        <p:spPr>
          <a:xfrm>
            <a:off x="1490071" y="3580064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Notice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that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868E9D-A5EF-F94A-8E93-AF9F5DE68E9C}"/>
              </a:ext>
            </a:extLst>
          </p:cNvPr>
          <p:cNvSpPr txBox="1"/>
          <p:nvPr/>
        </p:nvSpPr>
        <p:spPr>
          <a:xfrm>
            <a:off x="1444238" y="4727158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Such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that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1513868-8294-A046-A14A-C59EC2E1F4F1}"/>
              </a:ext>
            </a:extLst>
          </p:cNvPr>
          <p:cNvCxnSpPr>
            <a:cxnSpLocks/>
          </p:cNvCxnSpPr>
          <p:nvPr/>
        </p:nvCxnSpPr>
        <p:spPr>
          <a:xfrm flipH="1">
            <a:off x="1444239" y="3394295"/>
            <a:ext cx="8208808" cy="1408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9BC1FB37-D605-3E4C-8A85-AE2970A5E2E4}"/>
              </a:ext>
            </a:extLst>
          </p:cNvPr>
          <p:cNvCxnSpPr>
            <a:cxnSpLocks/>
          </p:cNvCxnSpPr>
          <p:nvPr/>
        </p:nvCxnSpPr>
        <p:spPr>
          <a:xfrm flipH="1">
            <a:off x="1558931" y="5378044"/>
            <a:ext cx="8208808" cy="1408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54B405-AFBC-3949-A6A7-07C7EF79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568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/>
              <a:t>Motivation</a:t>
            </a:r>
          </a:p>
          <a:p>
            <a:r>
              <a:rPr kumimoji="1" lang="en-US" altLang="zh-CN" dirty="0"/>
              <a:t>Understanding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components</a:t>
            </a:r>
          </a:p>
          <a:p>
            <a:r>
              <a:rPr kumimoji="1" lang="en-US" altLang="zh-CN" dirty="0"/>
              <a:t>Searching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experiments</a:t>
            </a:r>
          </a:p>
          <a:p>
            <a:r>
              <a:rPr kumimoji="1" lang="en-US" altLang="zh-CN" dirty="0"/>
              <a:t>Key takeaway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1F8D2E-A11D-144B-88B6-B56A807C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949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195" y="979460"/>
            <a:ext cx="5209987" cy="3456244"/>
          </a:xfrm>
        </p:spPr>
        <p:txBody>
          <a:bodyPr>
            <a:normAutofit lnSpcReduction="10000"/>
          </a:bodyPr>
          <a:lstStyle/>
          <a:p>
            <a:pPr lvl="1"/>
            <a:r>
              <a:rPr kumimoji="1" lang="en-US" altLang="zh-CN" dirty="0"/>
              <a:t>Explanation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DURA</a:t>
            </a:r>
          </a:p>
          <a:p>
            <a:pPr lvl="2"/>
            <a:r>
              <a:rPr kumimoji="1" lang="en-US" altLang="zh-CN" dirty="0"/>
              <a:t>(felid,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tigers)</a:t>
            </a:r>
          </a:p>
          <a:p>
            <a:pPr lvl="2"/>
            <a:r>
              <a:rPr kumimoji="1" lang="en-US" altLang="zh-CN" dirty="0"/>
              <a:t>(felid,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include,</a:t>
            </a:r>
            <a:r>
              <a:rPr kumimoji="1" lang="zh-CN" altLang="en-US" dirty="0"/>
              <a:t> </a:t>
            </a:r>
            <a:r>
              <a:rPr kumimoji="1" lang="en-US" altLang="zh-CN" dirty="0"/>
              <a:t>lions)</a:t>
            </a:r>
          </a:p>
          <a:p>
            <a:pPr marL="0" indent="0">
              <a:buNone/>
            </a:pPr>
            <a:r>
              <a:rPr kumimoji="1" lang="en-US" altLang="zh-CN" sz="1800" dirty="0"/>
              <a:t>→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representation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tigers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lions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similar</a:t>
            </a:r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r>
              <a:rPr kumimoji="1" lang="en-US" altLang="zh-CN" dirty="0"/>
              <a:t>(tigers,</a:t>
            </a:r>
            <a:r>
              <a:rPr kumimoji="1" lang="zh-CN" altLang="en-US" dirty="0"/>
              <a:t> </a:t>
            </a:r>
            <a:r>
              <a:rPr kumimoji="1" lang="en-US" altLang="zh-CN" dirty="0"/>
              <a:t>is,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mammals)</a:t>
            </a:r>
          </a:p>
          <a:p>
            <a:pPr lvl="2"/>
            <a:r>
              <a:rPr kumimoji="1" lang="en-US" altLang="zh-CN" dirty="0">
                <a:solidFill>
                  <a:srgbClr val="FF0000"/>
                </a:solidFill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predict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(lions,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is,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mammals)?</a:t>
            </a:r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978DB5-3B57-F64A-B453-98B0BE601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41" y="4236010"/>
            <a:ext cx="4167443" cy="20207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1B1037-0D3B-3641-999A-E2047762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77" y="2310218"/>
            <a:ext cx="2657108" cy="1118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98DD0A9C-8D67-564E-AE09-F354170948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</a:rPr>
                  <a:t>Part4: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Regularization</a:t>
                </a:r>
                <a:r>
                  <a:rPr kumimoji="1"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3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kumimoji="1" lang="en-US" altLang="zh-CN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3600" b="1" dirty="0">
                  <a:solidFill>
                    <a:srgbClr val="0070C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98DD0A9C-8D67-564E-AE09-F35417094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  <a:blipFill>
                <a:blip r:embed="rId4"/>
                <a:stretch>
                  <a:fillRect l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1D54C22-4736-D04C-B357-580424E46AE8}"/>
              </a:ext>
            </a:extLst>
          </p:cNvPr>
          <p:cNvSpPr txBox="1">
            <a:spLocks/>
          </p:cNvSpPr>
          <p:nvPr/>
        </p:nvSpPr>
        <p:spPr>
          <a:xfrm>
            <a:off x="5380971" y="998344"/>
            <a:ext cx="4000745" cy="709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/>
              <a:t>Basic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DURA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→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DURA</a:t>
            </a:r>
          </a:p>
          <a:p>
            <a:pPr lvl="1"/>
            <a:r>
              <a:rPr kumimoji="1" lang="en-US" altLang="zh-CN" sz="2000" dirty="0"/>
              <a:t>act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tails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→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heads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5F33A-DF0D-F04A-A9EA-CF5C3078A516}"/>
                  </a:ext>
                </a:extLst>
              </p:cNvPr>
              <p:cNvSpPr/>
              <p:nvPr/>
            </p:nvSpPr>
            <p:spPr>
              <a:xfrm>
                <a:off x="5380971" y="1799056"/>
                <a:ext cx="3063852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𝑇𝐹𝐵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5F33A-DF0D-F04A-A9EA-CF5C3078A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71" y="1799056"/>
                <a:ext cx="3063852" cy="411395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BD9BE4-B5FF-2B42-8CBF-112B8B9C5EE0}"/>
                  </a:ext>
                </a:extLst>
              </p:cNvPr>
              <p:cNvSpPr/>
              <p:nvPr/>
            </p:nvSpPr>
            <p:spPr>
              <a:xfrm>
                <a:off x="5216216" y="2277337"/>
                <a:ext cx="3393365" cy="502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𝐷𝐵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zh-CN" altLang="en-US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BD9BE4-B5FF-2B42-8CBF-112B8B9C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216" y="2277337"/>
                <a:ext cx="3393365" cy="502189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4422D4B-5CB7-7949-B5AE-54481C57ABA4}"/>
                  </a:ext>
                </a:extLst>
              </p:cNvPr>
              <p:cNvSpPr/>
              <p:nvPr/>
            </p:nvSpPr>
            <p:spPr>
              <a:xfrm>
                <a:off x="5383988" y="2740594"/>
                <a:ext cx="3298019" cy="82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4422D4B-5CB7-7949-B5AE-54481C57A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88" y="2740594"/>
                <a:ext cx="3298019" cy="828560"/>
              </a:xfrm>
              <a:prstGeom prst="rect">
                <a:avLst/>
              </a:prstGeom>
              <a:blipFill>
                <a:blip r:embed="rId7"/>
                <a:stretch>
                  <a:fillRect l="-766" t="-115385" b="-15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22048E0-4D9C-D94B-A2AC-F501812A935B}"/>
                  </a:ext>
                </a:extLst>
              </p:cNvPr>
              <p:cNvSpPr/>
              <p:nvPr/>
            </p:nvSpPr>
            <p:spPr>
              <a:xfrm>
                <a:off x="8765290" y="1755604"/>
                <a:ext cx="3151760" cy="420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𝑇𝐹𝐵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22048E0-4D9C-D94B-A2AC-F501812A9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290" y="1755604"/>
                <a:ext cx="3151760" cy="420628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CDB5465-E42A-BD42-8FBA-F30A2A7F8E36}"/>
                  </a:ext>
                </a:extLst>
              </p:cNvPr>
              <p:cNvSpPr/>
              <p:nvPr/>
            </p:nvSpPr>
            <p:spPr>
              <a:xfrm>
                <a:off x="8652370" y="2212041"/>
                <a:ext cx="3438826" cy="511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𝐷𝐵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CN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CDB5465-E42A-BD42-8FBA-F30A2A7F8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370" y="2212041"/>
                <a:ext cx="3438826" cy="5114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F1EF656-938D-FC4F-B371-291F1EA72BA8}"/>
                  </a:ext>
                </a:extLst>
              </p:cNvPr>
              <p:cNvSpPr/>
              <p:nvPr/>
            </p:nvSpPr>
            <p:spPr>
              <a:xfrm>
                <a:off x="8737592" y="2704110"/>
                <a:ext cx="3343479" cy="82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F1EF656-938D-FC4F-B371-291F1EA72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592" y="2704110"/>
                <a:ext cx="3343479" cy="828560"/>
              </a:xfrm>
              <a:prstGeom prst="rect">
                <a:avLst/>
              </a:prstGeom>
              <a:blipFill>
                <a:blip r:embed="rId10"/>
                <a:stretch>
                  <a:fillRect l="-755" t="-113636" b="-148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DE505B8-26AE-1C47-B275-0A4BD7BCF047}"/>
                  </a:ext>
                </a:extLst>
              </p:cNvPr>
              <p:cNvSpPr/>
              <p:nvPr/>
            </p:nvSpPr>
            <p:spPr>
              <a:xfrm>
                <a:off x="5672369" y="4172645"/>
                <a:ext cx="5164041" cy="107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𝐷𝑈𝑅𝐴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DE505B8-26AE-1C47-B275-0A4BD7BCF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369" y="4172645"/>
                <a:ext cx="5164041" cy="1073755"/>
              </a:xfrm>
              <a:prstGeom prst="rect">
                <a:avLst/>
              </a:prstGeom>
              <a:blipFill>
                <a:blip r:embed="rId11"/>
                <a:stretch>
                  <a:fillRect t="-118605" b="-15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4EC9441-67E1-0741-A0D6-FCDFDB01242C}"/>
              </a:ext>
            </a:extLst>
          </p:cNvPr>
          <p:cNvSpPr txBox="1"/>
          <p:nvPr/>
        </p:nvSpPr>
        <p:spPr>
          <a:xfrm>
            <a:off x="5767798" y="3895289"/>
            <a:ext cx="1802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Basic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DURA:</a:t>
            </a:r>
            <a:endParaRPr kumimoji="1" lang="zh-CN" altLang="en-US" sz="24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53A37678-0520-9C4A-8472-9CA2FF45D108}"/>
              </a:ext>
            </a:extLst>
          </p:cNvPr>
          <p:cNvSpPr txBox="1"/>
          <p:nvPr/>
        </p:nvSpPr>
        <p:spPr>
          <a:xfrm>
            <a:off x="5804732" y="5062091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DURA:</a:t>
            </a:r>
            <a:endParaRPr kumimoji="1" lang="zh-CN" altLang="en-US" sz="24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6F10AC7-E7DF-A84A-9DC9-7C40E981BE70}"/>
                  </a:ext>
                </a:extLst>
              </p:cNvPr>
              <p:cNvSpPr/>
              <p:nvPr/>
            </p:nvSpPr>
            <p:spPr>
              <a:xfrm>
                <a:off x="5767798" y="5292924"/>
                <a:ext cx="6323398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𝐷𝑈𝑅𝐴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0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6F10AC7-E7DF-A84A-9DC9-7C40E981BE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98" y="5292924"/>
                <a:ext cx="6323398" cy="910186"/>
              </a:xfrm>
              <a:prstGeom prst="rect">
                <a:avLst/>
              </a:prstGeom>
              <a:blipFill>
                <a:blip r:embed="rId12"/>
                <a:stretch>
                  <a:fillRect t="-113699" b="-152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0AE6CDB-843C-9A46-8F57-BEEC7C58269E}"/>
              </a:ext>
            </a:extLst>
          </p:cNvPr>
          <p:cNvCxnSpPr>
            <a:cxnSpLocks/>
          </p:cNvCxnSpPr>
          <p:nvPr/>
        </p:nvCxnSpPr>
        <p:spPr>
          <a:xfrm flipH="1">
            <a:off x="5380971" y="3749429"/>
            <a:ext cx="6536079" cy="1498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73811C-B934-684B-85FD-BE5215A5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194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195" y="979459"/>
            <a:ext cx="6843193" cy="3252299"/>
          </a:xfrm>
        </p:spPr>
        <p:txBody>
          <a:bodyPr>
            <a:normAutofit/>
          </a:bodyPr>
          <a:lstStyle/>
          <a:p>
            <a:pPr lvl="1"/>
            <a:r>
              <a:rPr kumimoji="1" lang="en-US" altLang="zh-CN" dirty="0"/>
              <a:t>Practical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weighted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form)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Smaller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improvement</a:t>
            </a:r>
          </a:p>
          <a:p>
            <a:pPr lvl="1"/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83E0F6-3E0C-CE46-A8AC-0E827DA28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86"/>
          <a:stretch/>
        </p:blipFill>
        <p:spPr>
          <a:xfrm>
            <a:off x="611935" y="3451661"/>
            <a:ext cx="6124445" cy="12135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C841C7-6EFF-1F4D-A8BC-18D6DDC0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51" y="1566556"/>
            <a:ext cx="5231876" cy="1206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0F65B6-ACBC-EE4D-BD20-5D5C70E49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06"/>
          <a:stretch/>
        </p:blipFill>
        <p:spPr>
          <a:xfrm>
            <a:off x="7427930" y="1052999"/>
            <a:ext cx="4145602" cy="21546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6FD063-C6E9-1D4A-8930-E29345850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881" y="3740854"/>
            <a:ext cx="4873701" cy="22129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964E10-F871-5A47-BD0A-98714D47E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234" y="5911315"/>
            <a:ext cx="3513154" cy="787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标题 1">
                <a:extLst>
                  <a:ext uri="{FF2B5EF4-FFF2-40B4-BE49-F238E27FC236}">
                    <a16:creationId xmlns:a16="http://schemas.microsoft.com/office/drawing/2014/main" id="{37313373-00E5-AA47-911A-9DFA25A98E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</a:rPr>
                  <a:t>Part4:</a:t>
                </a:r>
                <a:r>
                  <a:rPr lang="zh-CN" alt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Regularization</a:t>
                </a:r>
                <a:r>
                  <a:rPr kumimoji="1"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3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kumimoji="1" lang="en-US" altLang="zh-CN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3600" b="1" dirty="0">
                  <a:solidFill>
                    <a:srgbClr val="0070C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标题 1">
                <a:extLst>
                  <a:ext uri="{FF2B5EF4-FFF2-40B4-BE49-F238E27FC236}">
                    <a16:creationId xmlns:a16="http://schemas.microsoft.com/office/drawing/2014/main" id="{37313373-00E5-AA47-911A-9DFA25A98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2316" y="0"/>
                <a:ext cx="9468196" cy="1263535"/>
              </a:xfrm>
              <a:blipFill>
                <a:blip r:embed="rId7"/>
                <a:stretch>
                  <a:fillRect l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47E46840-F331-614A-871E-52361B3DCF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612" y="5322895"/>
            <a:ext cx="6124444" cy="109458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70A98BC-DEBD-7F47-A1C5-B1D859DFDF0D}"/>
              </a:ext>
            </a:extLst>
          </p:cNvPr>
          <p:cNvSpPr txBox="1"/>
          <p:nvPr/>
        </p:nvSpPr>
        <p:spPr>
          <a:xfrm>
            <a:off x="643376" y="4792712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Gill Sans MT" panose="020B0502020104020203" pitchFamily="34" charset="0"/>
              </a:rPr>
              <a:t>KG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→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TKG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(ICLR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2020)</a:t>
            </a:r>
            <a:r>
              <a:rPr kumimoji="1" lang="en-US" altLang="zh-CN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[10]</a:t>
            </a:r>
            <a:endParaRPr kumimoji="1" lang="zh-CN" altLang="en-US" sz="2400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661D5C-9DB3-B54E-A243-FF2798A4C7D0}"/>
                  </a:ext>
                </a:extLst>
              </p:cNvPr>
              <p:cNvSpPr txBox="1"/>
              <p:nvPr/>
            </p:nvSpPr>
            <p:spPr>
              <a:xfrm>
                <a:off x="7647578" y="159624"/>
                <a:ext cx="364555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Gill Sans MT" panose="020B0502020104020203" pitchFamily="34" charset="0"/>
                  </a:rPr>
                  <a:t>T-SNE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</a:rPr>
                  <a:t>visualization: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endParaRPr kumimoji="1" lang="en-US" altLang="zh-CN" dirty="0">
                  <a:latin typeface="Gill Sans MT" panose="020B0502020104020203" pitchFamily="34" charset="0"/>
                </a:endParaRPr>
              </a:p>
              <a:p>
                <a:pPr algn="ctr"/>
                <a:r>
                  <a:rPr kumimoji="1" lang="en-US" altLang="zh-CN" dirty="0">
                    <a:latin typeface="Gill Sans MT" panose="020B0502020104020203" pitchFamily="34" charset="0"/>
                  </a:rPr>
                  <a:t>the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</a:rPr>
                  <a:t>same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</a:rPr>
                  <a:t>query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Gill Sans MT" panose="020B0502020104020203" pitchFamily="34" charset="0"/>
                  </a:rPr>
                  <a:t>are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</a:rPr>
                  <a:t>assigned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endParaRPr kumimoji="1" lang="en-US" altLang="zh-CN" dirty="0">
                  <a:latin typeface="Gill Sans MT" panose="020B0502020104020203" pitchFamily="34" charset="0"/>
                </a:endParaRPr>
              </a:p>
              <a:p>
                <a:pPr algn="ctr"/>
                <a:r>
                  <a:rPr kumimoji="1" lang="en-US" altLang="zh-CN" dirty="0">
                    <a:latin typeface="Gill Sans MT" panose="020B0502020104020203" pitchFamily="34" charset="0"/>
                  </a:rPr>
                  <a:t>more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</a:rPr>
                  <a:t>similar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</a:rPr>
                  <a:t>representation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3661D5C-9DB3-B54E-A243-FF2798A4C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578" y="159624"/>
                <a:ext cx="3645550" cy="923330"/>
              </a:xfrm>
              <a:prstGeom prst="rect">
                <a:avLst/>
              </a:prstGeom>
              <a:blipFill>
                <a:blip r:embed="rId9"/>
                <a:stretch>
                  <a:fillRect l="-1042"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8B5AA13-6428-5C44-8E73-43309D0111B3}"/>
              </a:ext>
            </a:extLst>
          </p:cNvPr>
          <p:cNvSpPr txBox="1"/>
          <p:nvPr/>
        </p:nvSpPr>
        <p:spPr>
          <a:xfrm>
            <a:off x="7626390" y="3137733"/>
            <a:ext cx="3592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Sparsity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analysis: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DURA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reduce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storage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usage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82DFC1-6F55-4E46-A8BA-B4E07FB205A3}"/>
              </a:ext>
            </a:extLst>
          </p:cNvPr>
          <p:cNvSpPr/>
          <p:nvPr/>
        </p:nvSpPr>
        <p:spPr>
          <a:xfrm>
            <a:off x="1508604" y="2331175"/>
            <a:ext cx="177745" cy="2784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29CB7A-D02E-7442-B2C8-613882026956}"/>
              </a:ext>
            </a:extLst>
          </p:cNvPr>
          <p:cNvSpPr/>
          <p:nvPr/>
        </p:nvSpPr>
        <p:spPr>
          <a:xfrm>
            <a:off x="5712431" y="3740854"/>
            <a:ext cx="383569" cy="7939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9D2907-263E-2D45-940D-1E6FEDD3100D}"/>
              </a:ext>
            </a:extLst>
          </p:cNvPr>
          <p:cNvSpPr/>
          <p:nvPr/>
        </p:nvSpPr>
        <p:spPr>
          <a:xfrm>
            <a:off x="3925864" y="3740853"/>
            <a:ext cx="383569" cy="7939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29CB7A-D02E-7442-B2C8-613882026956}"/>
              </a:ext>
            </a:extLst>
          </p:cNvPr>
          <p:cNvSpPr/>
          <p:nvPr/>
        </p:nvSpPr>
        <p:spPr>
          <a:xfrm>
            <a:off x="2238298" y="3745453"/>
            <a:ext cx="383569" cy="7939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7EF414-92D3-4341-AC30-1082B31D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80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0DE9F8-C26F-7642-AFEF-970E1FEC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73FA894-5084-A543-8860-69CA649E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Part5: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Optimization</a:t>
            </a:r>
            <a:endParaRPr lang="en" altLang="zh-CN" sz="3600" b="1" dirty="0">
              <a:solidFill>
                <a:srgbClr val="0070C0"/>
              </a:solidFill>
              <a:effectLst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8330E91-D65B-AD44-AB24-042649C2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" y="1316700"/>
            <a:ext cx="8292075" cy="2165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Monitoring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convergence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procedure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interact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other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plenty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hyper-parameters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tune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e.g.,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optimizer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initializer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rate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batch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size</a:t>
            </a:r>
            <a:endParaRPr kumimoji="1"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A32446-A045-9742-97BC-3E70DDE9F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70" y="3550295"/>
            <a:ext cx="5029469" cy="2391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37F2D8-829C-9D44-A3B9-236ADE94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36" y="3597286"/>
            <a:ext cx="3022061" cy="23913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71C2D-253D-ED44-B6FA-590EE9F1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809" y="3597285"/>
            <a:ext cx="2645319" cy="23913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8D3C2CE-A263-9848-860D-0E1686F2A011}"/>
              </a:ext>
            </a:extLst>
          </p:cNvPr>
          <p:cNvSpPr txBox="1"/>
          <p:nvPr/>
        </p:nvSpPr>
        <p:spPr>
          <a:xfrm>
            <a:off x="7978211" y="371522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7">
            <a:extLst>
              <a:ext uri="{FF2B5EF4-FFF2-40B4-BE49-F238E27FC236}">
                <a16:creationId xmlns:a16="http://schemas.microsoft.com/office/drawing/2014/main" id="{4FA81E5F-6D4E-D840-9075-EA4C47B81C51}"/>
              </a:ext>
            </a:extLst>
          </p:cNvPr>
          <p:cNvSpPr txBox="1"/>
          <p:nvPr/>
        </p:nvSpPr>
        <p:spPr>
          <a:xfrm>
            <a:off x="10938831" y="359728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[6]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59442E-F603-0A48-AD90-A10C4449C71D}"/>
              </a:ext>
            </a:extLst>
          </p:cNvPr>
          <p:cNvSpPr txBox="1"/>
          <p:nvPr/>
        </p:nvSpPr>
        <p:spPr>
          <a:xfrm>
            <a:off x="4977441" y="374388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015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Review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the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Learning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Objective</a:t>
            </a:r>
            <a:endParaRPr lang="en" altLang="zh-CN" sz="36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F861D3-E368-4A48-9C2A-851A8E28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02" y="1322192"/>
            <a:ext cx="4991812" cy="1438117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5369771-AC42-BA4D-88DB-0E2360D70E99}"/>
              </a:ext>
            </a:extLst>
          </p:cNvPr>
          <p:cNvCxnSpPr>
            <a:cxnSpLocks/>
          </p:cNvCxnSpPr>
          <p:nvPr/>
        </p:nvCxnSpPr>
        <p:spPr>
          <a:xfrm>
            <a:off x="5517451" y="1322192"/>
            <a:ext cx="0" cy="50705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AE95BED-9CB9-7E4A-8944-C5B1CFDCF469}"/>
                  </a:ext>
                </a:extLst>
              </p:cNvPr>
              <p:cNvSpPr txBox="1"/>
              <p:nvPr/>
            </p:nvSpPr>
            <p:spPr>
              <a:xfrm>
                <a:off x="5651419" y="1187321"/>
                <a:ext cx="6407524" cy="520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Summary</a:t>
                </a:r>
                <a:endParaRPr kumimoji="1" lang="en-US" altLang="zh-CN" sz="1600" b="1" dirty="0">
                  <a:latin typeface="Gill Sans MT" panose="020B0502020104020203" pitchFamily="34" charset="0"/>
                </a:endParaRPr>
              </a:p>
              <a:p>
                <a:r>
                  <a:rPr kumimoji="1" lang="en-US" altLang="zh-CN" dirty="0">
                    <a:latin typeface="Gill Sans MT" panose="020B0502020104020203" pitchFamily="34" charset="0"/>
                  </a:rPr>
                  <a:t>Scoring function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Gill Sans MT" panose="020B0502020104020203" pitchFamily="34" charset="0"/>
                  </a:rPr>
                  <a:t>simple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bi-linear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models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reach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SOTA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Gill Sans MT" panose="020B0502020104020203" pitchFamily="34" charset="0"/>
                  </a:rPr>
                  <a:t>complex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models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are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not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often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promising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but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more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likely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to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overfitting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Gill Sans MT" panose="020B0502020104020203" pitchFamily="34" charset="0"/>
                  </a:rPr>
                  <a:t>trend: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pure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KGE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model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→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GNN-based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/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Path-based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model</a:t>
                </a:r>
              </a:p>
              <a:p>
                <a:endParaRPr kumimoji="1" lang="en-US" altLang="zh-CN" sz="1000" dirty="0">
                  <a:latin typeface="Gill Sans MT" panose="020B0502020104020203" pitchFamily="34" charset="0"/>
                </a:endParaRPr>
              </a:p>
              <a:p>
                <a:r>
                  <a:rPr kumimoji="1" lang="en-US" altLang="zh-CN" dirty="0">
                    <a:latin typeface="Gill Sans MT" panose="020B0502020104020203" pitchFamily="34" charset="0"/>
                  </a:rPr>
                  <a:t>Negative sampling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kumimoji="1" lang="en-US" altLang="zh-CN" sz="1600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Gill Sans MT" panose="020B0502020104020203" pitchFamily="34" charset="0"/>
                  </a:rPr>
                  <a:t>tradeoff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between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efficiency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effectiveness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Gill Sans MT" panose="020B0502020104020203" pitchFamily="34" charset="0"/>
                  </a:rPr>
                  <a:t>false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negative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hard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samples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play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essential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roles</a:t>
                </a:r>
              </a:p>
              <a:p>
                <a:endParaRPr kumimoji="1" lang="en-US" altLang="zh-CN" sz="1000" dirty="0">
                  <a:latin typeface="Gill Sans MT" panose="020B0502020104020203" pitchFamily="34" charset="0"/>
                </a:endParaRPr>
              </a:p>
              <a:p>
                <a:r>
                  <a:rPr kumimoji="1" lang="en-US" altLang="zh-CN" dirty="0">
                    <a:latin typeface="Gill Sans MT" panose="020B0502020104020203" pitchFamily="34" charset="0"/>
                  </a:rPr>
                  <a:t>Loss function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Gill Sans MT" panose="020B0502020104020203" pitchFamily="34" charset="0"/>
                  </a:rPr>
                  <a:t>likelihood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losses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are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empirically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better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than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ranking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losses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Gill Sans MT" panose="020B0502020104020203" pitchFamily="34" charset="0"/>
                  </a:rPr>
                  <a:t>lacking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theoretical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analysis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deep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insights</a:t>
                </a:r>
              </a:p>
              <a:p>
                <a:endParaRPr kumimoji="1" lang="en-US" altLang="zh-CN" sz="1000" dirty="0">
                  <a:latin typeface="Gill Sans MT" panose="020B0502020104020203" pitchFamily="34" charset="0"/>
                </a:endParaRPr>
              </a:p>
              <a:p>
                <a:r>
                  <a:rPr kumimoji="1" lang="en-US" altLang="zh-CN" dirty="0">
                    <a:latin typeface="Gill Sans MT" panose="020B0502020104020203" pitchFamily="34" charset="0"/>
                  </a:rPr>
                  <a:t>Regularization</a:t>
                </a:r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Gill Sans MT" panose="020B0502020104020203" pitchFamily="34" charset="0"/>
                  </a:rPr>
                  <a:t>can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be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derived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from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associating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scoring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functions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ea typeface="Cambria Math" panose="02040503050406030204" pitchFamily="18" charset="0"/>
                  </a:rPr>
                  <a:t>queries</a:t>
                </a:r>
                <a:r>
                  <a:rPr kumimoji="1" lang="zh-CN" altLang="en-US" sz="160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kumimoji="1"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kumimoji="1" lang="zh-CN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kumimoji="1" lang="zh-CN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kumimoji="1"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600" dirty="0">
                    <a:latin typeface="Gill Sans MT" panose="020B0502020104020203" pitchFamily="34" charset="0"/>
                  </a:rPr>
                  <a:t>)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targets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kumimoji="1" lang="en-US" altLang="zh-CN" sz="1600" dirty="0">
                    <a:latin typeface="Gill Sans MT" panose="020B0502020104020203" pitchFamily="34" charset="0"/>
                  </a:rPr>
                  <a:t>)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can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be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closer</a:t>
                </a:r>
              </a:p>
              <a:p>
                <a:endParaRPr kumimoji="1" lang="en-US" altLang="zh-CN" sz="1000" dirty="0">
                  <a:latin typeface="Gill Sans MT" panose="020B0502020104020203" pitchFamily="34" charset="0"/>
                </a:endParaRPr>
              </a:p>
              <a:p>
                <a:r>
                  <a:rPr kumimoji="1" lang="en-US" altLang="zh-CN" dirty="0">
                    <a:latin typeface="Gill Sans MT" panose="020B0502020104020203" pitchFamily="34" charset="0"/>
                  </a:rPr>
                  <a:t>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Gill Sans MT" panose="020B0502020104020203" pitchFamily="34" charset="0"/>
                  </a:rPr>
                  <a:t>closely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interact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with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other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components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Gill Sans MT" panose="020B0502020104020203" pitchFamily="34" charset="0"/>
                  </a:rPr>
                  <a:t>with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plenty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of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hyper-parameters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to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tune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AE95BED-9CB9-7E4A-8944-C5B1CFDCF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419" y="1187321"/>
                <a:ext cx="6407524" cy="5201424"/>
              </a:xfrm>
              <a:prstGeom prst="rect">
                <a:avLst/>
              </a:prstGeom>
              <a:blipFill>
                <a:blip r:embed="rId3"/>
                <a:stretch>
                  <a:fillRect l="-791" t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7FD5DD4-E97D-104C-AEC9-8AA9FE4F6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67" y="2989030"/>
                <a:ext cx="4329382" cy="22459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90204" pitchFamily="34" charset="0"/>
                  <a:buNone/>
                </a:pPr>
                <a:r>
                  <a:rPr kumimoji="1" lang="en-US" altLang="zh-CN" sz="2400" b="1" dirty="0"/>
                  <a:t>Five core components</a:t>
                </a:r>
              </a:p>
              <a:p>
                <a:pPr lvl="1"/>
                <a:r>
                  <a:rPr kumimoji="1" lang="en-US" altLang="zh-CN" sz="2000" dirty="0"/>
                  <a:t>Scoring function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lvl="1"/>
                <a:r>
                  <a:rPr kumimoji="1" lang="en-US" altLang="zh-CN" sz="2000" dirty="0"/>
                  <a:t>Negative sampling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kumimoji="1" lang="en-US" altLang="zh-CN" sz="2000" dirty="0"/>
              </a:p>
              <a:p>
                <a:pPr lvl="1"/>
                <a:r>
                  <a:rPr kumimoji="1" lang="en-US" altLang="zh-CN" sz="2000" dirty="0"/>
                  <a:t>Loss function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lvl="1"/>
                <a:r>
                  <a:rPr kumimoji="1" lang="en-US" altLang="zh-CN" sz="2000" dirty="0"/>
                  <a:t>Regularization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lvl="1"/>
                <a:r>
                  <a:rPr kumimoji="1" lang="en-US" altLang="zh-CN" sz="2000" dirty="0"/>
                  <a:t>Optimization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7FD5DD4-E97D-104C-AEC9-8AA9FE4F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67" y="2989030"/>
                <a:ext cx="4329382" cy="2245977"/>
              </a:xfrm>
              <a:prstGeom prst="rect">
                <a:avLst/>
              </a:prstGeom>
              <a:blipFill>
                <a:blip r:embed="rId4"/>
                <a:stretch>
                  <a:fillRect l="-2041" t="-3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A59FF34A-876D-6E47-A95E-C608391FFD54}"/>
              </a:ext>
            </a:extLst>
          </p:cNvPr>
          <p:cNvSpPr/>
          <p:nvPr/>
        </p:nvSpPr>
        <p:spPr>
          <a:xfrm>
            <a:off x="1451355" y="3359889"/>
            <a:ext cx="2623213" cy="17444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60FBDE-01A3-A046-A554-B452361D06EB}"/>
              </a:ext>
            </a:extLst>
          </p:cNvPr>
          <p:cNvSpPr txBox="1"/>
          <p:nvPr/>
        </p:nvSpPr>
        <p:spPr>
          <a:xfrm>
            <a:off x="359010" y="5235007"/>
            <a:ext cx="5091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What</a:t>
            </a:r>
            <a:r>
              <a:rPr kumimoji="1" lang="zh-CN" alt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can</a:t>
            </a:r>
            <a:r>
              <a:rPr kumimoji="1" lang="zh-CN" alt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be</a:t>
            </a:r>
            <a:r>
              <a:rPr kumimoji="1" lang="zh-CN" alt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conducted</a:t>
            </a:r>
            <a:r>
              <a:rPr kumimoji="1" lang="zh-CN" alt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with</a:t>
            </a:r>
            <a:r>
              <a:rPr kumimoji="1" lang="zh-CN" alt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AutoML?</a:t>
            </a:r>
            <a:r>
              <a:rPr kumimoji="1" lang="zh-CN" alt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🤔</a:t>
            </a:r>
            <a:endParaRPr kumimoji="1" lang="zh-CN" altLang="en-US" sz="2000" b="1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BFDFF0D-EBE2-D341-868C-63017E1F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9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Understanding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KGE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components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Searching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experiments</a:t>
            </a:r>
          </a:p>
          <a:p>
            <a:pPr lvl="1"/>
            <a:r>
              <a:rPr lang="en-US" altLang="zh-CN" dirty="0"/>
              <a:t>Configuration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KGE</a:t>
            </a:r>
          </a:p>
          <a:p>
            <a:pPr lvl="1"/>
            <a:r>
              <a:rPr lang="en-US" altLang="zh-CN" dirty="0"/>
              <a:t>Searching on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</a:p>
          <a:p>
            <a:pPr lvl="1"/>
            <a:r>
              <a:rPr kumimoji="1" lang="en-US" altLang="zh-CN" dirty="0"/>
              <a:t>Searching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KG</a:t>
            </a:r>
          </a:p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takeaway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DE291-FD93-6B45-802C-7FEB3977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4780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A3F6DDB-FA98-D347-A186-813329854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673242"/>
              </p:ext>
            </p:extLst>
          </p:nvPr>
        </p:nvGraphicFramePr>
        <p:xfrm>
          <a:off x="5539867" y="1154715"/>
          <a:ext cx="6029466" cy="49151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44572">
                  <a:extLst>
                    <a:ext uri="{9D8B030D-6E8A-4147-A177-3AD203B41FA5}">
                      <a16:colId xmlns:a16="http://schemas.microsoft.com/office/drawing/2014/main" val="1375063040"/>
                    </a:ext>
                  </a:extLst>
                </a:gridCol>
                <a:gridCol w="2617031">
                  <a:extLst>
                    <a:ext uri="{9D8B030D-6E8A-4147-A177-3AD203B41FA5}">
                      <a16:colId xmlns:a16="http://schemas.microsoft.com/office/drawing/2014/main" val="4102920454"/>
                    </a:ext>
                  </a:extLst>
                </a:gridCol>
                <a:gridCol w="2467863">
                  <a:extLst>
                    <a:ext uri="{9D8B030D-6E8A-4147-A177-3AD203B41FA5}">
                      <a16:colId xmlns:a16="http://schemas.microsoft.com/office/drawing/2014/main" val="1826307083"/>
                    </a:ext>
                  </a:extLst>
                </a:gridCol>
              </a:tblGrid>
              <a:tr h="39796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altLang="zh-CN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altLang="zh-CN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Hyper-parameter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altLang="zh-CN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Range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2304054547"/>
                  </a:ext>
                </a:extLst>
              </a:tr>
              <a:tr h="39796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L2 norm regularization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0,</a:t>
                      </a: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10</a:t>
                      </a:r>
                      <a:r>
                        <a:rPr lang="en-US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-</a:t>
                      </a:r>
                      <a:r>
                        <a:rPr lang="en-US" altLang="zh-CN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, 10</a:t>
                      </a:r>
                      <a:r>
                        <a:rPr lang="en-US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-</a:t>
                      </a:r>
                      <a:r>
                        <a:rPr lang="en-US" altLang="zh-CN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, 10</a:t>
                      </a:r>
                      <a:r>
                        <a:rPr lang="en-US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-</a:t>
                      </a:r>
                      <a:r>
                        <a:rPr lang="en-US" altLang="zh-CN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400" kern="100" baseline="300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211660892"/>
                  </a:ext>
                </a:extLst>
              </a:tr>
              <a:tr h="39796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L3 norm regularization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0,</a:t>
                      </a: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10</a:t>
                      </a:r>
                      <a:r>
                        <a:rPr lang="en-US" altLang="zh-CN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-8</a:t>
                      </a: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, 10</a:t>
                      </a:r>
                      <a:r>
                        <a:rPr lang="en-US" altLang="zh-CN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-6</a:t>
                      </a: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, 10</a:t>
                      </a:r>
                      <a:r>
                        <a:rPr lang="en-US" altLang="zh-CN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-4</a:t>
                      </a:r>
                      <a:endParaRPr lang="zh-CN" altLang="zh-CN" sz="1400" kern="100" baseline="300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155304474"/>
                  </a:ext>
                </a:extLst>
              </a:tr>
              <a:tr h="306484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Gamma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10, 50, 200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3545373833"/>
                  </a:ext>
                </a:extLst>
              </a:tr>
              <a:tr h="39796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4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Embedding dimension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100, 200, 500, 1000, 2000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1513723762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#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negative samples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1, 8, 32, 128, 512, 2048</a:t>
                      </a: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125811447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6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Self-adversarial rate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0.5, 1.0, 2.0</a:t>
                      </a: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2769020255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altLang="zh-CN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Training mode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negSamp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, 1vs All, k vs All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4191527135"/>
                  </a:ext>
                </a:extLst>
              </a:tr>
              <a:tr h="39796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altLang="zh-CN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Filtering false negative samples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True, False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228740956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altLang="zh-CN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Initialization mode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Uniform,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xavier_norm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1395656974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en-US" altLang="zh-CN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0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Loss function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MR, BCE, </a:t>
                      </a:r>
                      <a:r>
                        <a:rPr lang="en-US" altLang="zh-CN" sz="1400" kern="100" dirty="0" err="1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BCE_adv</a:t>
                      </a: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CE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1066654843"/>
                  </a:ext>
                </a:extLst>
              </a:tr>
              <a:tr h="338858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en-US" altLang="zh-CN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Learning rate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10</a:t>
                      </a:r>
                      <a:r>
                        <a:rPr lang="en-US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-2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, 10</a:t>
                      </a:r>
                      <a:r>
                        <a:rPr lang="en-US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-3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, 10</a:t>
                      </a:r>
                      <a:r>
                        <a:rPr lang="en-US" sz="1400" kern="100" baseline="300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-4</a:t>
                      </a:r>
                      <a:endParaRPr lang="zh-CN" altLang="en-US" sz="1400" kern="100" baseline="300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2397589844"/>
                  </a:ext>
                </a:extLst>
              </a:tr>
              <a:tr h="338858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en-US" altLang="zh-CN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Batch size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128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, </a:t>
                      </a: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512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, 2048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4152719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D6F1CD3-CEF5-C949-B63B-BD41000AE1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1021" y="999185"/>
                <a:ext cx="4788767" cy="43238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sz="2000" b="1" dirty="0"/>
                  <a:t>Training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procedure</a:t>
                </a:r>
              </a:p>
              <a:p>
                <a:pPr marL="0" indent="0">
                  <a:buNone/>
                </a:pPr>
                <a:r>
                  <a:rPr kumimoji="1" lang="en-US" altLang="zh-CN" sz="1700" dirty="0"/>
                  <a:t>Input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data:</a:t>
                </a:r>
                <a:r>
                  <a:rPr kumimoji="1" lang="zh-CN" altLang="en-US" sz="1700" dirty="0"/>
                  <a:t>  </a:t>
                </a:r>
                <a:r>
                  <a:rPr kumimoji="1" lang="en-US" altLang="zh-CN" sz="1700" dirty="0"/>
                  <a:t>training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triples</a:t>
                </a:r>
                <a:r>
                  <a:rPr kumimoji="1" lang="zh-CN" altLang="en-US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𝑡𝑟𝑎</m:t>
                        </m:r>
                      </m:sub>
                    </m:sSub>
                  </m:oMath>
                </a14:m>
                <a:r>
                  <a:rPr kumimoji="1" lang="zh-CN" altLang="en-US" sz="1700" dirty="0"/>
                  <a:t> </a:t>
                </a:r>
                <a:endParaRPr kumimoji="1" lang="en-US" altLang="zh-CN" sz="1700" dirty="0"/>
              </a:p>
              <a:p>
                <a:r>
                  <a:rPr kumimoji="1" lang="en-US" altLang="zh-CN" sz="1700" dirty="0"/>
                  <a:t>step1: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initialize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learnable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parameters</a:t>
                </a:r>
                <a:r>
                  <a:rPr kumimoji="1" lang="zh-CN" altLang="en-US" sz="17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7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(embeddings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/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model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weights)</a:t>
                </a:r>
              </a:p>
              <a:p>
                <a:r>
                  <a:rPr kumimoji="1" lang="en-US" altLang="zh-CN" sz="1700" dirty="0"/>
                  <a:t>step2: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sample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negative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triples</a:t>
                </a:r>
                <a:r>
                  <a:rPr kumimoji="1" lang="zh-CN" altLang="en-US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7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7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1" lang="en-US" altLang="zh-CN" sz="17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7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for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each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positive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triple</a:t>
                </a:r>
                <a:r>
                  <a:rPr kumimoji="1" lang="zh-CN" altLang="en-US" sz="17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7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1700" i="1">
                            <a:latin typeface="Cambria Math" panose="02040503050406030204" pitchFamily="18" charset="0"/>
                          </a:rPr>
                          <m:t>𝑡𝑟𝑎</m:t>
                        </m:r>
                      </m:sub>
                    </m:sSub>
                    <m:r>
                      <a:rPr kumimoji="1" lang="zh-CN" alt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7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7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zh-CN" sz="1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700" dirty="0"/>
              </a:p>
              <a:p>
                <a:r>
                  <a:rPr kumimoji="1" lang="en-US" altLang="zh-CN" sz="1700" dirty="0"/>
                  <a:t>step3:</a:t>
                </a:r>
                <a:r>
                  <a:rPr kumimoji="1" lang="zh-CN" altLang="en-US" sz="17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17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forward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inference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to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obtain </a:t>
                </a:r>
                <a14:m>
                  <m:oMath xmlns:m="http://schemas.openxmlformats.org/officeDocument/2006/math">
                    <m:r>
                      <a:rPr kumimoji="1" lang="en-US" altLang="zh-CN" sz="1700" b="0" i="1" smtClean="0">
                        <a:latin typeface="Cambria Math" panose="02040503050406030204" pitchFamily="18" charset="0"/>
                      </a:rPr>
                      <m:t>𝑆𝑐𝑜𝑟𝑒𝑠</m:t>
                    </m:r>
                  </m:oMath>
                </a14:m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for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triples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in</a:t>
                </a:r>
                <a:r>
                  <a:rPr kumimoji="1" lang="zh-CN" altLang="en-US" sz="17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7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17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1" lang="en-US" altLang="zh-CN" sz="17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kumimoji="1" lang="zh-CN" altLang="en-US" sz="17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kumimoji="1" lang="en-US" altLang="zh-CN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7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kumimoji="1" lang="en-US" altLang="zh-CN" sz="17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7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17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7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sz="17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7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kumimoji="1" lang="en-US" altLang="zh-CN" sz="1700" dirty="0"/>
              </a:p>
              <a:p>
                <a:r>
                  <a:rPr kumimoji="1" lang="en-US" altLang="zh-CN" sz="1700" dirty="0"/>
                  <a:t>step4: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compute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loss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and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regularization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term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 err="1"/>
                  <a:t>w.r.t.</a:t>
                </a:r>
                <a:r>
                  <a:rPr kumimoji="1" lang="zh-CN" altLang="en-US" sz="17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17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and</a:t>
                </a:r>
                <a:r>
                  <a:rPr kumimoji="1" lang="zh-CN" altLang="en-US" sz="17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17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700" dirty="0"/>
              </a:p>
              <a:p>
                <a:r>
                  <a:rPr kumimoji="1" lang="en-US" altLang="zh-CN" sz="1700" dirty="0"/>
                  <a:t>step5: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backward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propagation,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and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update</a:t>
                </a:r>
                <a:r>
                  <a:rPr kumimoji="1" lang="zh-CN" altLang="en-US" sz="17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&amp;</a:t>
                </a:r>
                <a:r>
                  <a:rPr kumimoji="1" lang="zh-CN" altLang="en-US" sz="1700" dirty="0"/>
                  <a:t> </a:t>
                </a:r>
                <a:r>
                  <a:rPr kumimoji="1" lang="en-US" altLang="zh-CN" sz="1700" dirty="0"/>
                  <a:t>optimizer</a:t>
                </a:r>
              </a:p>
              <a:p>
                <a:pPr marL="0" indent="0">
                  <a:buNone/>
                </a:pPr>
                <a:r>
                  <a:rPr kumimoji="1" lang="en-US" altLang="zh-CN" sz="1700" dirty="0"/>
                  <a:t>Output:</a:t>
                </a:r>
                <a:r>
                  <a:rPr kumimoji="1" lang="zh-CN" altLang="en-US" sz="17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7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kumimoji="1" lang="zh-CN" altLang="en-US" sz="17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D6F1CD3-CEF5-C949-B63B-BD41000AE1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1021" y="999185"/>
                <a:ext cx="4788767" cy="4323825"/>
              </a:xfrm>
              <a:blipFill>
                <a:blip r:embed="rId2"/>
                <a:stretch>
                  <a:fillRect l="-1323" t="-1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A13B6A37-4B73-1045-87DD-0C448BAB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Configuration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Space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of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KGE</a:t>
            </a:r>
            <a:endParaRPr lang="en" altLang="zh-CN" sz="3600" b="1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01F0BE-F215-B34E-BF66-3A47B8221E01}"/>
              </a:ext>
            </a:extLst>
          </p:cNvPr>
          <p:cNvSpPr txBox="1"/>
          <p:nvPr/>
        </p:nvSpPr>
        <p:spPr>
          <a:xfrm>
            <a:off x="4243701" y="1000843"/>
            <a:ext cx="101271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step1: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HP</a:t>
            </a:r>
          </a:p>
          <a:p>
            <a:r>
              <a:rPr kumimoji="1" lang="en-US" altLang="zh-CN" sz="1400" dirty="0"/>
              <a:t>step2: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HP</a:t>
            </a:r>
          </a:p>
          <a:p>
            <a:r>
              <a:rPr kumimoji="1" lang="en-US" altLang="zh-CN" sz="1400" dirty="0"/>
              <a:t>step3: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HP</a:t>
            </a:r>
          </a:p>
          <a:p>
            <a:r>
              <a:rPr kumimoji="1" lang="en-US" altLang="zh-CN" sz="1400" dirty="0"/>
              <a:t>step4: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6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HP</a:t>
            </a:r>
          </a:p>
          <a:p>
            <a:r>
              <a:rPr kumimoji="1" lang="en-US" altLang="zh-CN" sz="1400" dirty="0"/>
              <a:t>step5: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HP</a:t>
            </a:r>
            <a:endParaRPr kumimoji="1" lang="zh-CN" altLang="en-US" sz="14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2534DB8-7DFD-6048-A5BB-9FC98E85B236}"/>
              </a:ext>
            </a:extLst>
          </p:cNvPr>
          <p:cNvSpPr/>
          <p:nvPr/>
        </p:nvSpPr>
        <p:spPr>
          <a:xfrm>
            <a:off x="490450" y="5345085"/>
            <a:ext cx="4397433" cy="753567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347415-B2EB-5848-B286-8D49779C9376}"/>
              </a:ext>
            </a:extLst>
          </p:cNvPr>
          <p:cNvSpPr txBox="1"/>
          <p:nvPr/>
        </p:nvSpPr>
        <p:spPr>
          <a:xfrm>
            <a:off x="645817" y="5524939"/>
            <a:ext cx="4002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i="1" dirty="0">
                <a:latin typeface="Gill Sans MT" panose="020B0502020104020203" pitchFamily="34" charset="0"/>
              </a:rPr>
              <a:t>Any</a:t>
            </a:r>
            <a:r>
              <a:rPr kumimoji="1" lang="zh-CN" altLang="en-US" sz="2000" i="1" dirty="0">
                <a:latin typeface="Gill Sans MT" panose="020B0502020104020203" pitchFamily="34" charset="0"/>
              </a:rPr>
              <a:t> </a:t>
            </a:r>
            <a:r>
              <a:rPr lang="en-US" altLang="zh-CN" sz="2000" i="1" dirty="0">
                <a:latin typeface="Gill Sans MT" panose="020B0502020104020203" pitchFamily="34" charset="0"/>
              </a:rPr>
              <a:t>patterns</a:t>
            </a:r>
            <a:r>
              <a:rPr lang="zh-CN" altLang="en-US" sz="2000" i="1" dirty="0">
                <a:latin typeface="Gill Sans MT" panose="020B0502020104020203" pitchFamily="34" charset="0"/>
              </a:rPr>
              <a:t> </a:t>
            </a:r>
            <a:r>
              <a:rPr lang="en-US" altLang="zh-CN" sz="2000" i="1" dirty="0">
                <a:latin typeface="Gill Sans MT" panose="020B0502020104020203" pitchFamily="34" charset="0"/>
              </a:rPr>
              <a:t>in</a:t>
            </a:r>
            <a:r>
              <a:rPr lang="zh-CN" altLang="en-US" sz="2000" i="1" dirty="0">
                <a:latin typeface="Gill Sans MT" panose="020B0502020104020203" pitchFamily="34" charset="0"/>
              </a:rPr>
              <a:t> </a:t>
            </a:r>
            <a:r>
              <a:rPr lang="en-US" altLang="zh-CN" sz="2000" i="1" dirty="0">
                <a:latin typeface="Gill Sans MT" panose="020B0502020104020203" pitchFamily="34" charset="0"/>
              </a:rPr>
              <a:t>searching configuration?</a:t>
            </a:r>
            <a:endParaRPr kumimoji="1" lang="zh-CN" altLang="en-US" sz="2000" i="1" dirty="0">
              <a:latin typeface="Gill Sans MT" panose="020B0502020104020203" pitchFamily="34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BDAE54-8402-5543-A568-C35C1381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52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1364884" cy="12635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Experiments: searching on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original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KG</a:t>
            </a:r>
            <a:endParaRPr lang="en" altLang="zh-CN" sz="3200" b="1" i="1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27" y="1142187"/>
            <a:ext cx="5815172" cy="2286813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400" dirty="0">
                <a:solidFill>
                  <a:srgbClr val="0070C0"/>
                </a:solidFill>
              </a:rPr>
              <a:t>Experiment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settings</a:t>
            </a:r>
          </a:p>
          <a:p>
            <a:pPr lvl="1"/>
            <a:r>
              <a:rPr kumimoji="1" lang="en-US" altLang="zh-CN" sz="2000" dirty="0"/>
              <a:t>Dataset: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WN18RR</a:t>
            </a:r>
          </a:p>
          <a:p>
            <a:pPr lvl="1"/>
            <a:r>
              <a:rPr kumimoji="1" lang="en-US" altLang="zh-CN" sz="2000" dirty="0"/>
              <a:t>Model: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ComplEx</a:t>
            </a:r>
          </a:p>
          <a:p>
            <a:pPr lvl="1"/>
            <a:r>
              <a:rPr kumimoji="1" lang="en-US" altLang="zh-CN" sz="2000" dirty="0"/>
              <a:t>Searching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i="1" dirty="0"/>
              <a:t>{loss function + training method}</a:t>
            </a:r>
          </a:p>
          <a:p>
            <a:r>
              <a:rPr kumimoji="1" lang="en-US" altLang="zh-CN" sz="2400" dirty="0">
                <a:solidFill>
                  <a:srgbClr val="0070C0"/>
                </a:solidFill>
              </a:rPr>
              <a:t>Observations</a:t>
            </a:r>
          </a:p>
          <a:p>
            <a:pPr lvl="1"/>
            <a:r>
              <a:rPr kumimoji="1" lang="en-US" altLang="zh-CN" sz="2000" dirty="0"/>
              <a:t>CE + 1/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 generally better</a:t>
            </a:r>
          </a:p>
          <a:p>
            <a:pPr lvl="1"/>
            <a:r>
              <a:rPr kumimoji="1" lang="en-US" altLang="zh-CN" sz="2000" dirty="0" err="1"/>
              <a:t>BCE_adv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performs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negative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sampling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8C5F3B-4500-3444-8AEB-CB3CBB1E8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" y="3537069"/>
            <a:ext cx="8526460" cy="30285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1CE101-AE57-F54B-9E80-892118817802}"/>
              </a:ext>
            </a:extLst>
          </p:cNvPr>
          <p:cNvSpPr txBox="1"/>
          <p:nvPr/>
        </p:nvSpPr>
        <p:spPr>
          <a:xfrm>
            <a:off x="9372709" y="4451166"/>
            <a:ext cx="229697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training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n: negative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1: 1 vs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k: k vs all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81A0F6-B68A-EC4B-8058-22F5DF8A012F}"/>
              </a:ext>
            </a:extLst>
          </p:cNvPr>
          <p:cNvSpPr txBox="1"/>
          <p:nvPr/>
        </p:nvSpPr>
        <p:spPr>
          <a:xfrm>
            <a:off x="167384" y="335240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MRR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24FB7D-2A96-2E46-A119-4DBDEBD111CA}"/>
              </a:ext>
            </a:extLst>
          </p:cNvPr>
          <p:cNvSpPr txBox="1"/>
          <p:nvPr/>
        </p:nvSpPr>
        <p:spPr>
          <a:xfrm>
            <a:off x="2910156" y="6397553"/>
            <a:ext cx="311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loss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function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+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training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method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ECBCF8-0D38-F24D-BB7C-D2B1F3C4C73E}"/>
              </a:ext>
            </a:extLst>
          </p:cNvPr>
          <p:cNvSpPr/>
          <p:nvPr/>
        </p:nvSpPr>
        <p:spPr>
          <a:xfrm>
            <a:off x="7523018" y="3651083"/>
            <a:ext cx="1429788" cy="29145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CC423E-5261-D847-A63D-36F46B5D21B3}"/>
              </a:ext>
            </a:extLst>
          </p:cNvPr>
          <p:cNvSpPr/>
          <p:nvPr/>
        </p:nvSpPr>
        <p:spPr>
          <a:xfrm>
            <a:off x="6026727" y="3651083"/>
            <a:ext cx="748146" cy="29145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C0E6B5-F2F5-474A-BE1F-A5B6BBA9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71" y="880605"/>
            <a:ext cx="4541292" cy="26760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8E01D68-45BB-4643-8251-D79F9C9B7866}"/>
              </a:ext>
            </a:extLst>
          </p:cNvPr>
          <p:cNvSpPr txBox="1"/>
          <p:nvPr/>
        </p:nvSpPr>
        <p:spPr>
          <a:xfrm>
            <a:off x="7992910" y="566687"/>
            <a:ext cx="347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Old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dog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new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tricks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[ICLR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2020]</a:t>
            </a:r>
            <a:r>
              <a:rPr kumimoji="1" lang="en-US" altLang="zh-CN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[2]</a:t>
            </a:r>
            <a:endParaRPr kumimoji="1" lang="zh-CN" altLang="en-US" baseline="300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38E1C5-54B4-3A42-9027-3E5EBCC9D57A}"/>
              </a:ext>
            </a:extLst>
          </p:cNvPr>
          <p:cNvSpPr/>
          <p:nvPr/>
        </p:nvSpPr>
        <p:spPr>
          <a:xfrm>
            <a:off x="6704147" y="2693234"/>
            <a:ext cx="4342015" cy="2744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FB6C6C47-BAC4-DB4B-AA4C-9FE7C26D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131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Experiments: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searching on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original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KG</a:t>
            </a:r>
            <a:endParaRPr lang="en" altLang="zh-CN" sz="3200" b="1" dirty="0">
              <a:solidFill>
                <a:srgbClr val="0070C0"/>
              </a:solidFill>
              <a:effectLst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3361FB1-54BA-4146-855B-1B07B79D5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42" y="1088887"/>
            <a:ext cx="6437885" cy="154764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Visualization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</a:p>
          <a:p>
            <a:pPr lvl="1"/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patterns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found</a:t>
            </a:r>
          </a:p>
          <a:p>
            <a:endParaRPr kumimoji="1" lang="zh-CN" altLang="en-US" i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A250B2-9D49-774C-8083-1386531D5E2E}"/>
              </a:ext>
            </a:extLst>
          </p:cNvPr>
          <p:cNvSpPr txBox="1"/>
          <p:nvPr/>
        </p:nvSpPr>
        <p:spPr>
          <a:xfrm>
            <a:off x="826371" y="1987943"/>
            <a:ext cx="3955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Configurations with poor performances: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1F5374-5835-4D48-8C33-BFCB57CAB6DF}"/>
              </a:ext>
            </a:extLst>
          </p:cNvPr>
          <p:cNvSpPr txBox="1"/>
          <p:nvPr/>
        </p:nvSpPr>
        <p:spPr>
          <a:xfrm>
            <a:off x="826371" y="4363955"/>
            <a:ext cx="391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Configurations with good performances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022AEF4-9EEF-6640-B747-430832FC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7" y="2357275"/>
            <a:ext cx="2735259" cy="20112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4C2D0D-FBE0-8144-A492-F6E5303C2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1" y="4762610"/>
            <a:ext cx="2655783" cy="19527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99E7E3A-9B58-D04A-9B2C-5D960E102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834" y="4785761"/>
            <a:ext cx="2655784" cy="195278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CD36713-0125-F640-95E2-70FB8E516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953" y="2357276"/>
            <a:ext cx="2766743" cy="203437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D23967-ED93-F841-B5D4-E00533B0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27</a:t>
            </a:fld>
            <a:endParaRPr kumimoji="1" lang="zh-CN" altLang="en-US"/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6F8895B-E33E-2F4C-A728-C4E2B9433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705990"/>
              </p:ext>
            </p:extLst>
          </p:nvPr>
        </p:nvGraphicFramePr>
        <p:xfrm>
          <a:off x="6573703" y="2021945"/>
          <a:ext cx="5281600" cy="4334405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007311">
                  <a:extLst>
                    <a:ext uri="{9D8B030D-6E8A-4147-A177-3AD203B41FA5}">
                      <a16:colId xmlns:a16="http://schemas.microsoft.com/office/drawing/2014/main" val="326761549"/>
                    </a:ext>
                  </a:extLst>
                </a:gridCol>
                <a:gridCol w="1201479">
                  <a:extLst>
                    <a:ext uri="{9D8B030D-6E8A-4147-A177-3AD203B41FA5}">
                      <a16:colId xmlns:a16="http://schemas.microsoft.com/office/drawing/2014/main" val="630402273"/>
                    </a:ext>
                  </a:extLst>
                </a:gridCol>
                <a:gridCol w="956930">
                  <a:extLst>
                    <a:ext uri="{9D8B030D-6E8A-4147-A177-3AD203B41FA5}">
                      <a16:colId xmlns:a16="http://schemas.microsoft.com/office/drawing/2014/main" val="3930714663"/>
                    </a:ext>
                  </a:extLst>
                </a:gridCol>
                <a:gridCol w="1052623">
                  <a:extLst>
                    <a:ext uri="{9D8B030D-6E8A-4147-A177-3AD203B41FA5}">
                      <a16:colId xmlns:a16="http://schemas.microsoft.com/office/drawing/2014/main" val="3629001224"/>
                    </a:ext>
                  </a:extLst>
                </a:gridCol>
                <a:gridCol w="1063257">
                  <a:extLst>
                    <a:ext uri="{9D8B030D-6E8A-4147-A177-3AD203B41FA5}">
                      <a16:colId xmlns:a16="http://schemas.microsoft.com/office/drawing/2014/main" val="2119759057"/>
                    </a:ext>
                  </a:extLst>
                </a:gridCol>
              </a:tblGrid>
              <a:tr h="692897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altLang="zh-CN" sz="1200" kern="100" dirty="0">
                          <a:effectLst/>
                        </a:rPr>
                        <a:t>Model</a:t>
                      </a:r>
                      <a:endParaRPr lang="zh-CN" sz="18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altLang="zh-CN" sz="1200" kern="100" dirty="0">
                          <a:effectLst/>
                        </a:rPr>
                        <a:t>dataset</a:t>
                      </a:r>
                      <a:endParaRPr lang="zh-CN" sz="18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altLang="zh-CN" sz="1200" kern="100" dirty="0">
                          <a:effectLst/>
                        </a:rPr>
                        <a:t>original</a:t>
                      </a:r>
                      <a:r>
                        <a:rPr lang="zh-CN" sz="1200" kern="100" dirty="0">
                          <a:effectLst/>
                        </a:rPr>
                        <a:t> </a:t>
                      </a:r>
                      <a:r>
                        <a:rPr lang="en-US" sz="1200" kern="100" dirty="0">
                          <a:effectLst/>
                        </a:rPr>
                        <a:t>MRR</a:t>
                      </a:r>
                      <a:endParaRPr lang="zh-CN" sz="18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KGbench MRR</a:t>
                      </a:r>
                      <a:endParaRPr lang="zh-CN" sz="18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altLang="zh-CN" sz="1100" kern="100" dirty="0">
                          <a:effectLst/>
                        </a:rPr>
                        <a:t>Promotion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0596476"/>
                  </a:ext>
                </a:extLst>
              </a:tr>
              <a:tr h="606918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sz="1200" b="0" kern="100" dirty="0" err="1">
                          <a:effectLst/>
                        </a:rPr>
                        <a:t>ComplEx</a:t>
                      </a:r>
                      <a:endParaRPr lang="zh-CN" sz="1400" b="0" kern="100" baseline="300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WN18RR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</a:t>
                      </a:r>
                      <a:r>
                        <a:rPr lang="en-US" sz="1400" kern="100" dirty="0">
                          <a:effectLst/>
                        </a:rPr>
                        <a:t>440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</a:t>
                      </a:r>
                      <a:r>
                        <a:rPr lang="en-US" sz="1400" kern="100" dirty="0">
                          <a:effectLst/>
                        </a:rPr>
                        <a:t>474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4162049"/>
                  </a:ext>
                </a:extLst>
              </a:tr>
              <a:tr h="606918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sz="1200" b="0" kern="100" dirty="0" err="1">
                          <a:effectLst/>
                        </a:rPr>
                        <a:t>ComplEx</a:t>
                      </a:r>
                      <a:endParaRPr lang="zh-CN" sz="1400" b="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FB15K237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</a:t>
                      </a:r>
                      <a:r>
                        <a:rPr lang="en-US" sz="1400" kern="100" dirty="0">
                          <a:effectLst/>
                        </a:rPr>
                        <a:t>247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</a:t>
                      </a:r>
                      <a:r>
                        <a:rPr lang="en-US" sz="1400" kern="100" dirty="0">
                          <a:effectLst/>
                        </a:rPr>
                        <a:t>339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92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4552472"/>
                  </a:ext>
                </a:extLst>
              </a:tr>
              <a:tr h="606918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sz="1200" b="0" kern="100" dirty="0" err="1">
                          <a:effectLst/>
                        </a:rPr>
                        <a:t>DistMult</a:t>
                      </a:r>
                      <a:endParaRPr lang="zh-CN" sz="1400" b="0" kern="100" baseline="300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WN18RR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</a:t>
                      </a:r>
                      <a:r>
                        <a:rPr lang="en-US" sz="1400" kern="100" dirty="0">
                          <a:effectLst/>
                        </a:rPr>
                        <a:t>430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0.444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+0.014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2688684"/>
                  </a:ext>
                </a:extLst>
              </a:tr>
              <a:tr h="606918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sz="1200" b="0" kern="100" dirty="0" err="1">
                          <a:effectLst/>
                        </a:rPr>
                        <a:t>DistMult</a:t>
                      </a:r>
                      <a:endParaRPr lang="zh-CN" sz="1400" b="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FB15K237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</a:t>
                      </a:r>
                      <a:r>
                        <a:rPr lang="en-US" sz="1400" kern="100" dirty="0">
                          <a:effectLst/>
                        </a:rPr>
                        <a:t>241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0.337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+0.096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3312495"/>
                  </a:ext>
                </a:extLst>
              </a:tr>
              <a:tr h="606918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sz="1200" b="0" kern="100" dirty="0">
                          <a:effectLst/>
                        </a:rPr>
                        <a:t>RESCAL</a:t>
                      </a:r>
                      <a:endParaRPr lang="zh-CN" sz="1400" b="0" kern="100" baseline="300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WN18RR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</a:t>
                      </a:r>
                      <a:r>
                        <a:rPr lang="en-US" sz="1400" kern="100" dirty="0">
                          <a:effectLst/>
                        </a:rPr>
                        <a:t>420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</a:t>
                      </a:r>
                      <a:r>
                        <a:rPr lang="en-US" sz="1400" kern="100" dirty="0">
                          <a:effectLst/>
                        </a:rPr>
                        <a:t>462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098334"/>
                  </a:ext>
                </a:extLst>
              </a:tr>
              <a:tr h="606918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sz="1200" b="0" kern="100" dirty="0">
                          <a:effectLst/>
                        </a:rPr>
                        <a:t>RESCAL</a:t>
                      </a:r>
                      <a:endParaRPr lang="zh-CN" sz="1400" b="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FB15K237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</a:t>
                      </a:r>
                      <a:r>
                        <a:rPr lang="en-US" sz="1400" kern="100" dirty="0">
                          <a:effectLst/>
                        </a:rPr>
                        <a:t>270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effectLst/>
                        </a:rPr>
                        <a:t>0.</a:t>
                      </a:r>
                      <a:r>
                        <a:rPr lang="en-US" sz="1400" kern="100" dirty="0">
                          <a:effectLst/>
                        </a:rPr>
                        <a:t>338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68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837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389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A0F7206-EAEA-2549-8DCE-1F2E840AF400}"/>
              </a:ext>
            </a:extLst>
          </p:cNvPr>
          <p:cNvSpPr txBox="1"/>
          <p:nvPr/>
        </p:nvSpPr>
        <p:spPr>
          <a:xfrm>
            <a:off x="426878" y="3325577"/>
            <a:ext cx="99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params1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1D9722-DA8C-F84D-8200-19ABBCC806FD}"/>
              </a:ext>
            </a:extLst>
          </p:cNvPr>
          <p:cNvSpPr txBox="1"/>
          <p:nvPr/>
        </p:nvSpPr>
        <p:spPr>
          <a:xfrm>
            <a:off x="2621598" y="3185941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Random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Generator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A286423E-90C9-1B48-B349-6EB2CF689B77}"/>
              </a:ext>
            </a:extLst>
          </p:cNvPr>
          <p:cNvSpPr/>
          <p:nvPr/>
        </p:nvSpPr>
        <p:spPr>
          <a:xfrm>
            <a:off x="1525113" y="3347525"/>
            <a:ext cx="9144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F30E225-64DA-CE4C-AF2C-BFAF27CD3A6E}"/>
                  </a:ext>
                </a:extLst>
              </p:cNvPr>
              <p:cNvSpPr txBox="1"/>
              <p:nvPr/>
            </p:nvSpPr>
            <p:spPr>
              <a:xfrm>
                <a:off x="4975330" y="3312116"/>
                <a:ext cx="804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F30E225-64DA-CE4C-AF2C-BFAF27CD3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30" y="3312116"/>
                <a:ext cx="804195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右箭头 14">
            <a:extLst>
              <a:ext uri="{FF2B5EF4-FFF2-40B4-BE49-F238E27FC236}">
                <a16:creationId xmlns:a16="http://schemas.microsoft.com/office/drawing/2014/main" id="{821E1674-1772-5F48-A28F-010E03C4F310}"/>
              </a:ext>
            </a:extLst>
          </p:cNvPr>
          <p:cNvSpPr/>
          <p:nvPr/>
        </p:nvSpPr>
        <p:spPr>
          <a:xfrm>
            <a:off x="3980608" y="3347525"/>
            <a:ext cx="9144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DC3389F-D2BE-D444-AD8B-1E2D409F5AD6}"/>
              </a:ext>
            </a:extLst>
          </p:cNvPr>
          <p:cNvSpPr/>
          <p:nvPr/>
        </p:nvSpPr>
        <p:spPr>
          <a:xfrm>
            <a:off x="7009041" y="3057590"/>
            <a:ext cx="1075765" cy="3086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KGE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Model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63584B6D-F5E2-9544-B6C3-A6DB09436BB6}"/>
              </a:ext>
            </a:extLst>
          </p:cNvPr>
          <p:cNvSpPr/>
          <p:nvPr/>
        </p:nvSpPr>
        <p:spPr>
          <a:xfrm>
            <a:off x="5863096" y="3347525"/>
            <a:ext cx="9144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EBBB98C-16DE-3B45-92BA-CEBE9E7D8BEE}"/>
                  </a:ext>
                </a:extLst>
              </p:cNvPr>
              <p:cNvSpPr txBox="1"/>
              <p:nvPr/>
            </p:nvSpPr>
            <p:spPr>
              <a:xfrm>
                <a:off x="9301464" y="3294605"/>
                <a:ext cx="820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EBBB98C-16DE-3B45-92BA-CEBE9E7D8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464" y="3294605"/>
                <a:ext cx="8204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>
            <a:extLst>
              <a:ext uri="{FF2B5EF4-FFF2-40B4-BE49-F238E27FC236}">
                <a16:creationId xmlns:a16="http://schemas.microsoft.com/office/drawing/2014/main" id="{968006B5-B01B-7545-BFFB-41D9C626D8A3}"/>
              </a:ext>
            </a:extLst>
          </p:cNvPr>
          <p:cNvSpPr/>
          <p:nvPr/>
        </p:nvSpPr>
        <p:spPr>
          <a:xfrm>
            <a:off x="8278224" y="3340772"/>
            <a:ext cx="9144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Gill Sans MT" panose="020B0502020104020203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EB63D4D-1355-9A44-B896-857196FC3276}"/>
              </a:ext>
            </a:extLst>
          </p:cNvPr>
          <p:cNvSpPr txBox="1"/>
          <p:nvPr/>
        </p:nvSpPr>
        <p:spPr>
          <a:xfrm>
            <a:off x="439427" y="4392377"/>
            <a:ext cx="99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params2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34C984-6E33-8B4D-A8CE-EE43CD11D5D4}"/>
              </a:ext>
            </a:extLst>
          </p:cNvPr>
          <p:cNvSpPr txBox="1"/>
          <p:nvPr/>
        </p:nvSpPr>
        <p:spPr>
          <a:xfrm>
            <a:off x="2743153" y="4403353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Random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Walker</a:t>
            </a:r>
            <a:endParaRPr kumimoji="1"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00F49E8F-51D9-C649-9A89-404562171BE5}"/>
              </a:ext>
            </a:extLst>
          </p:cNvPr>
          <p:cNvSpPr/>
          <p:nvPr/>
        </p:nvSpPr>
        <p:spPr>
          <a:xfrm>
            <a:off x="1537662" y="4564937"/>
            <a:ext cx="9144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4FBD260-71CB-2E4E-B7DE-3649D6FD572D}"/>
                  </a:ext>
                </a:extLst>
              </p:cNvPr>
              <p:cNvSpPr txBox="1"/>
              <p:nvPr/>
            </p:nvSpPr>
            <p:spPr>
              <a:xfrm>
                <a:off x="4987879" y="4529528"/>
                <a:ext cx="83939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𝑠𝑎𝑚𝑝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4FBD260-71CB-2E4E-B7DE-3649D6FD5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879" y="4529528"/>
                <a:ext cx="839396" cy="390748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右箭头 23">
            <a:extLst>
              <a:ext uri="{FF2B5EF4-FFF2-40B4-BE49-F238E27FC236}">
                <a16:creationId xmlns:a16="http://schemas.microsoft.com/office/drawing/2014/main" id="{97C011AD-BF46-9640-AD26-414270F8B9BF}"/>
              </a:ext>
            </a:extLst>
          </p:cNvPr>
          <p:cNvSpPr/>
          <p:nvPr/>
        </p:nvSpPr>
        <p:spPr>
          <a:xfrm>
            <a:off x="3993157" y="4564937"/>
            <a:ext cx="9144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Gill Sans MT" panose="020B0502020104020203" pitchFamily="34" charset="0"/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453424FB-EF8F-5449-8471-DC0EAEA6AAD8}"/>
              </a:ext>
            </a:extLst>
          </p:cNvPr>
          <p:cNvSpPr/>
          <p:nvPr/>
        </p:nvSpPr>
        <p:spPr>
          <a:xfrm>
            <a:off x="5875645" y="4564937"/>
            <a:ext cx="9144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522E877-CF97-654E-994F-407D69477D7A}"/>
                  </a:ext>
                </a:extLst>
              </p:cNvPr>
              <p:cNvSpPr txBox="1"/>
              <p:nvPr/>
            </p:nvSpPr>
            <p:spPr>
              <a:xfrm>
                <a:off x="522462" y="4731162"/>
                <a:ext cx="641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𝑜𝑟𝑖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522E877-CF97-654E-994F-407D69477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62" y="4731162"/>
                <a:ext cx="64113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8B85CC9-9C38-C24B-A635-D750B121223F}"/>
                  </a:ext>
                </a:extLst>
              </p:cNvPr>
              <p:cNvSpPr txBox="1"/>
              <p:nvPr/>
            </p:nvSpPr>
            <p:spPr>
              <a:xfrm>
                <a:off x="5087008" y="5594448"/>
                <a:ext cx="641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𝑜𝑟𝑖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8B85CC9-9C38-C24B-A635-D750B1212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008" y="5594448"/>
                <a:ext cx="64113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右箭头 27">
            <a:extLst>
              <a:ext uri="{FF2B5EF4-FFF2-40B4-BE49-F238E27FC236}">
                <a16:creationId xmlns:a16="http://schemas.microsoft.com/office/drawing/2014/main" id="{F1AF34F2-C1D1-A34C-A424-4962DC31F33C}"/>
              </a:ext>
            </a:extLst>
          </p:cNvPr>
          <p:cNvSpPr/>
          <p:nvPr/>
        </p:nvSpPr>
        <p:spPr>
          <a:xfrm>
            <a:off x="5875645" y="5652940"/>
            <a:ext cx="9144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Gill Sans MT" panose="020B0502020104020203" pitchFamily="34" charset="0"/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BB67EF-6D24-8645-978D-3CE24C8C0502}"/>
              </a:ext>
            </a:extLst>
          </p:cNvPr>
          <p:cNvSpPr/>
          <p:nvPr/>
        </p:nvSpPr>
        <p:spPr>
          <a:xfrm>
            <a:off x="8275588" y="4563319"/>
            <a:ext cx="9144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Gill Sans MT" panose="020B0502020104020203" pitchFamily="34" charset="0"/>
            </a:endParaRPr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93A4F834-55E3-614A-A3F7-11A30D33EA7B}"/>
              </a:ext>
            </a:extLst>
          </p:cNvPr>
          <p:cNvSpPr/>
          <p:nvPr/>
        </p:nvSpPr>
        <p:spPr>
          <a:xfrm>
            <a:off x="8303802" y="5652940"/>
            <a:ext cx="9144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8F84E93-618D-C241-8CD4-BC2E6DB08AC9}"/>
                  </a:ext>
                </a:extLst>
              </p:cNvPr>
              <p:cNvSpPr txBox="1"/>
              <p:nvPr/>
            </p:nvSpPr>
            <p:spPr>
              <a:xfrm>
                <a:off x="9300303" y="4509316"/>
                <a:ext cx="838563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𝑠𝑎𝑚𝑝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8F84E93-618D-C241-8CD4-BC2E6DB08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03" y="4509316"/>
                <a:ext cx="838563" cy="390748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8F1EB0C-0057-2D4F-8C37-9CC5307912D4}"/>
                  </a:ext>
                </a:extLst>
              </p:cNvPr>
              <p:cNvSpPr txBox="1"/>
              <p:nvPr/>
            </p:nvSpPr>
            <p:spPr>
              <a:xfrm>
                <a:off x="9378486" y="5573032"/>
                <a:ext cx="657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𝑜𝑟𝑖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8F1EB0C-0057-2D4F-8C37-9CC530791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486" y="5573032"/>
                <a:ext cx="6574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圆角矩形 32">
            <a:extLst>
              <a:ext uri="{FF2B5EF4-FFF2-40B4-BE49-F238E27FC236}">
                <a16:creationId xmlns:a16="http://schemas.microsoft.com/office/drawing/2014/main" id="{DCDB8FB5-4091-8541-B089-9A35DF8DE6C5}"/>
              </a:ext>
            </a:extLst>
          </p:cNvPr>
          <p:cNvSpPr/>
          <p:nvPr/>
        </p:nvSpPr>
        <p:spPr>
          <a:xfrm>
            <a:off x="4977480" y="3046619"/>
            <a:ext cx="830882" cy="3086703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D620423-5D57-3E4F-9941-E9086E9AA67D}"/>
              </a:ext>
            </a:extLst>
          </p:cNvPr>
          <p:cNvSpPr txBox="1"/>
          <p:nvPr/>
        </p:nvSpPr>
        <p:spPr>
          <a:xfrm>
            <a:off x="4275555" y="2400288"/>
            <a:ext cx="2203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Difference: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Static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Graph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Features</a:t>
            </a:r>
            <a:endParaRPr kumimoji="1" lang="en-US" altLang="zh-CN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3E668F92-4B44-5341-8B07-E25BD0A2D5BF}"/>
              </a:ext>
            </a:extLst>
          </p:cNvPr>
          <p:cNvSpPr/>
          <p:nvPr/>
        </p:nvSpPr>
        <p:spPr>
          <a:xfrm>
            <a:off x="9285245" y="3057591"/>
            <a:ext cx="830882" cy="3086703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330A1AA-F908-E248-A193-3D17D1994941}"/>
              </a:ext>
            </a:extLst>
          </p:cNvPr>
          <p:cNvSpPr txBox="1"/>
          <p:nvPr/>
        </p:nvSpPr>
        <p:spPr>
          <a:xfrm>
            <a:off x="8358730" y="2351198"/>
            <a:ext cx="27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Difference: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Dynamic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Learning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Features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54963D6-F666-054F-9BDB-61C9F7795581}"/>
              </a:ext>
            </a:extLst>
          </p:cNvPr>
          <p:cNvSpPr txBox="1"/>
          <p:nvPr/>
        </p:nvSpPr>
        <p:spPr>
          <a:xfrm>
            <a:off x="10361100" y="3221083"/>
            <a:ext cx="1258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Problem: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Over-fitting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B86B21A-F993-D748-A173-94B1D0DF9CE1}"/>
              </a:ext>
            </a:extLst>
          </p:cNvPr>
          <p:cNvSpPr txBox="1"/>
          <p:nvPr/>
        </p:nvSpPr>
        <p:spPr>
          <a:xfrm>
            <a:off x="10183170" y="4529528"/>
            <a:ext cx="171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Performance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distribution</a:t>
            </a: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263E8753-F7A6-B24A-A172-3BD52AE8A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Pipeline for KG sampling analysis </a:t>
            </a:r>
            <a:endParaRPr lang="en" altLang="zh-CN" sz="3200" b="1" dirty="0">
              <a:solidFill>
                <a:srgbClr val="0070C0"/>
              </a:solidFill>
              <a:effectLst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D8AD42E-0DB0-9E4D-8BD2-E2AC8CEA053D}"/>
              </a:ext>
            </a:extLst>
          </p:cNvPr>
          <p:cNvSpPr txBox="1"/>
          <p:nvPr/>
        </p:nvSpPr>
        <p:spPr>
          <a:xfrm>
            <a:off x="547401" y="1172007"/>
            <a:ext cx="61369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Searching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on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original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KG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is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too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time-consuming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How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can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boost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searching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speed?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What</a:t>
            </a:r>
            <a:r>
              <a:rPr kumimoji="1" lang="zh-CN" alt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about</a:t>
            </a:r>
            <a:r>
              <a:rPr kumimoji="1" lang="zh-CN" alt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searching</a:t>
            </a:r>
            <a:r>
              <a:rPr kumimoji="1" lang="zh-CN" alt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on</a:t>
            </a:r>
            <a:r>
              <a:rPr kumimoji="1" lang="zh-CN" alt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sampled</a:t>
            </a:r>
            <a:r>
              <a:rPr kumimoji="1" lang="zh-CN" altLang="en-US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Gill Sans MT" panose="020B0502020104020203" pitchFamily="34" charset="0"/>
              </a:rPr>
              <a:t>KGs?</a:t>
            </a:r>
            <a:endParaRPr kumimoji="1" lang="zh-CN" altLang="en-US" sz="20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65CF55-AF96-CF48-91FA-67598B60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3153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Experiments: searching via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KG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sampling</a:t>
            </a:r>
            <a:endParaRPr lang="en" altLang="zh-CN" sz="3200" b="1" i="1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41" y="1394503"/>
            <a:ext cx="5357720" cy="1486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statistics</a:t>
            </a:r>
          </a:p>
          <a:p>
            <a:r>
              <a:rPr kumimoji="1" lang="en-US" altLang="zh-CN" sz="2400" dirty="0"/>
              <a:t>smaller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subgraph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→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denser</a:t>
            </a:r>
          </a:p>
          <a:p>
            <a:r>
              <a:rPr kumimoji="1" lang="en-US" altLang="zh-CN" sz="2400" dirty="0"/>
              <a:t>obtain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multi-scale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KGs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via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sampling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2ECF05D-A451-CF48-A1BF-361E79E03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192517"/>
              </p:ext>
            </p:extLst>
          </p:nvPr>
        </p:nvGraphicFramePr>
        <p:xfrm>
          <a:off x="5256414" y="1522098"/>
          <a:ext cx="6444641" cy="199689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56305">
                  <a:extLst>
                    <a:ext uri="{9D8B030D-6E8A-4147-A177-3AD203B41FA5}">
                      <a16:colId xmlns:a16="http://schemas.microsoft.com/office/drawing/2014/main" val="1347275467"/>
                    </a:ext>
                  </a:extLst>
                </a:gridCol>
                <a:gridCol w="1322084">
                  <a:extLst>
                    <a:ext uri="{9D8B030D-6E8A-4147-A177-3AD203B41FA5}">
                      <a16:colId xmlns:a16="http://schemas.microsoft.com/office/drawing/2014/main" val="119948648"/>
                    </a:ext>
                  </a:extLst>
                </a:gridCol>
                <a:gridCol w="1322084">
                  <a:extLst>
                    <a:ext uri="{9D8B030D-6E8A-4147-A177-3AD203B41FA5}">
                      <a16:colId xmlns:a16="http://schemas.microsoft.com/office/drawing/2014/main" val="3231726091"/>
                    </a:ext>
                  </a:extLst>
                </a:gridCol>
                <a:gridCol w="1322084">
                  <a:extLst>
                    <a:ext uri="{9D8B030D-6E8A-4147-A177-3AD203B41FA5}">
                      <a16:colId xmlns:a16="http://schemas.microsoft.com/office/drawing/2014/main" val="3642518309"/>
                    </a:ext>
                  </a:extLst>
                </a:gridCol>
                <a:gridCol w="1322084">
                  <a:extLst>
                    <a:ext uri="{9D8B030D-6E8A-4147-A177-3AD203B41FA5}">
                      <a16:colId xmlns:a16="http://schemas.microsoft.com/office/drawing/2014/main" val="3629401299"/>
                    </a:ext>
                  </a:extLst>
                </a:gridCol>
              </a:tblGrid>
              <a:tr h="173021"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dataset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b="0" u="none" strike="noStrike">
                          <a:effectLst/>
                          <a:latin typeface="Gill Sans MT" panose="020B0502020104020203" pitchFamily="34" charset="0"/>
                        </a:rPr>
                        <a:t>wn18rr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b="0" u="none" strike="noStrike" dirty="0">
                          <a:effectLst/>
                          <a:latin typeface="Gill Sans MT" panose="020B0502020104020203" pitchFamily="34" charset="0"/>
                        </a:rPr>
                        <a:t>wn18rr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b="0" u="none" strike="noStrike" dirty="0">
                          <a:effectLst/>
                          <a:latin typeface="Gill Sans MT" panose="020B0502020104020203" pitchFamily="34" charset="0"/>
                        </a:rPr>
                        <a:t>wn18rr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b="0" u="none" strike="noStrike" dirty="0">
                          <a:effectLst/>
                          <a:latin typeface="Gill Sans MT" panose="020B0502020104020203" pitchFamily="34" charset="0"/>
                        </a:rPr>
                        <a:t>wn18rr</a:t>
                      </a:r>
                      <a:endParaRPr lang="en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extLst>
                  <a:ext uri="{0D108BD9-81ED-4DB2-BD59-A6C34878D82A}">
                    <a16:rowId xmlns:a16="http://schemas.microsoft.com/office/drawing/2014/main" val="1991523098"/>
                  </a:ext>
                </a:extLst>
              </a:tr>
              <a:tr h="173021"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b="0" u="none" strike="noStrike" dirty="0">
                          <a:effectLst/>
                          <a:latin typeface="Gill Sans MT" panose="020B0502020104020203" pitchFamily="34" charset="0"/>
                        </a:rPr>
                        <a:t>sample ratio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Gill Sans MT" panose="020B0502020104020203" pitchFamily="34" charset="0"/>
                        </a:rPr>
                        <a:t>0.01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Gill Sans MT" panose="020B0502020104020203" pitchFamily="34" charset="0"/>
                        </a:rPr>
                        <a:t>0.1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Gill Sans MT" panose="020B0502020104020203" pitchFamily="34" charset="0"/>
                        </a:rPr>
                        <a:t>0.3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Full</a:t>
                      </a:r>
                    </a:p>
                  </a:txBody>
                  <a:tcPr marL="8517" marR="8517" marT="8517" marB="0" anchor="b"/>
                </a:tc>
                <a:extLst>
                  <a:ext uri="{0D108BD9-81ED-4DB2-BD59-A6C34878D82A}">
                    <a16:rowId xmlns:a16="http://schemas.microsoft.com/office/drawing/2014/main" val="520079740"/>
                  </a:ext>
                </a:extLst>
              </a:tr>
              <a:tr h="173021"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b="0" u="none" strike="noStrike" dirty="0">
                          <a:effectLst/>
                          <a:latin typeface="Gill Sans MT" panose="020B0502020104020203" pitchFamily="34" charset="0"/>
                        </a:rPr>
                        <a:t>min sparsity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effectLst/>
                          <a:latin typeface="Gill Sans MT" panose="020B0502020104020203" pitchFamily="34" charset="0"/>
                        </a:rPr>
                        <a:t>2.22E-04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effectLst/>
                          <a:latin typeface="Gill Sans MT" panose="020B0502020104020203" pitchFamily="34" charset="0"/>
                        </a:rPr>
                        <a:t>2.22E-05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>
                          <a:effectLst/>
                          <a:latin typeface="Gill Sans MT" panose="020B0502020104020203" pitchFamily="34" charset="0"/>
                        </a:rPr>
                        <a:t>7.40E-06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5.00E-06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5904558"/>
                  </a:ext>
                </a:extLst>
              </a:tr>
              <a:tr h="173021"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b="0" u="none" strike="noStrike">
                          <a:effectLst/>
                          <a:latin typeface="Gill Sans MT" panose="020B0502020104020203" pitchFamily="34" charset="0"/>
                        </a:rPr>
                        <a:t>max sparsity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</a:rPr>
                        <a:t>4.78E-04</a:t>
                      </a:r>
                      <a:endParaRPr lang="en" sz="1400" b="0" i="0" u="none" strike="noStrike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</a:rPr>
                        <a:t>4.08E-05</a:t>
                      </a:r>
                      <a:endParaRPr lang="en" sz="1400" b="0" i="0" u="none" strike="noStrike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</a:rPr>
                        <a:t>1.60E-05</a:t>
                      </a:r>
                      <a:endParaRPr lang="en" sz="1400" b="0" i="0" u="none" strike="noStrike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285143"/>
                  </a:ext>
                </a:extLst>
              </a:tr>
              <a:tr h="173021"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extLst>
                  <a:ext uri="{0D108BD9-81ED-4DB2-BD59-A6C34878D82A}">
                    <a16:rowId xmlns:a16="http://schemas.microsoft.com/office/drawing/2014/main" val="1778747217"/>
                  </a:ext>
                </a:extLst>
              </a:tr>
              <a:tr h="173021"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b="0" u="none" strike="noStrike">
                          <a:effectLst/>
                          <a:latin typeface="Gill Sans MT" panose="020B0502020104020203" pitchFamily="34" charset="0"/>
                        </a:rPr>
                        <a:t>dataset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effectLst/>
                          <a:latin typeface="Gill Sans MT" panose="020B0502020104020203" pitchFamily="34" charset="0"/>
                        </a:rPr>
                        <a:t>FB15k-237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effectLst/>
                          <a:latin typeface="Gill Sans MT" panose="020B0502020104020203" pitchFamily="34" charset="0"/>
                        </a:rPr>
                        <a:t>FB15k-237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effectLst/>
                          <a:latin typeface="Gill Sans MT" panose="020B0502020104020203" pitchFamily="34" charset="0"/>
                        </a:rPr>
                        <a:t>FB15k-237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u="none" strike="noStrike" dirty="0">
                          <a:effectLst/>
                          <a:latin typeface="Gill Sans MT" panose="020B0502020104020203" pitchFamily="34" charset="0"/>
                        </a:rPr>
                        <a:t>FB15k-237</a:t>
                      </a:r>
                      <a:endParaRPr lang="en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extLst>
                  <a:ext uri="{0D108BD9-81ED-4DB2-BD59-A6C34878D82A}">
                    <a16:rowId xmlns:a16="http://schemas.microsoft.com/office/drawing/2014/main" val="3947855486"/>
                  </a:ext>
                </a:extLst>
              </a:tr>
              <a:tr h="173021"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b="0" u="none" strike="noStrike">
                          <a:effectLst/>
                          <a:latin typeface="Gill Sans MT" panose="020B0502020104020203" pitchFamily="34" charset="0"/>
                        </a:rPr>
                        <a:t>sample ratio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Gill Sans MT" panose="020B0502020104020203" pitchFamily="34" charset="0"/>
                        </a:rPr>
                        <a:t>0.01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Gill Sans MT" panose="020B0502020104020203" pitchFamily="34" charset="0"/>
                        </a:rPr>
                        <a:t>0.1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Gill Sans MT" panose="020B0502020104020203" pitchFamily="34" charset="0"/>
                        </a:rPr>
                        <a:t>0.3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Full</a:t>
                      </a:r>
                    </a:p>
                  </a:txBody>
                  <a:tcPr marL="8517" marR="8517" marT="8517" marB="0" anchor="b"/>
                </a:tc>
                <a:extLst>
                  <a:ext uri="{0D108BD9-81ED-4DB2-BD59-A6C34878D82A}">
                    <a16:rowId xmlns:a16="http://schemas.microsoft.com/office/drawing/2014/main" val="4036618131"/>
                  </a:ext>
                </a:extLst>
              </a:tr>
              <a:tr h="173021"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b="0" u="none" strike="noStrike">
                          <a:effectLst/>
                          <a:latin typeface="Gill Sans MT" panose="020B0502020104020203" pitchFamily="34" charset="0"/>
                        </a:rPr>
                        <a:t>min sparsity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effectLst/>
                          <a:latin typeface="Gill Sans MT" panose="020B0502020104020203" pitchFamily="34" charset="0"/>
                        </a:rPr>
                        <a:t>2.90E-05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>
                          <a:effectLst/>
                          <a:latin typeface="Gill Sans MT" panose="020B0502020104020203" pitchFamily="34" charset="0"/>
                        </a:rPr>
                        <a:t>2.90E-06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>
                          <a:effectLst/>
                          <a:latin typeface="Gill Sans MT" panose="020B0502020104020203" pitchFamily="34" charset="0"/>
                        </a:rPr>
                        <a:t>9.67E-07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6.20E-06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2859393"/>
                  </a:ext>
                </a:extLst>
              </a:tr>
              <a:tr h="67081"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b="0" u="none" strike="noStrike" dirty="0">
                          <a:effectLst/>
                          <a:latin typeface="Gill Sans MT" panose="020B0502020104020203" pitchFamily="34" charset="0"/>
                        </a:rPr>
                        <a:t>max sparsity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</a:rPr>
                        <a:t>3.81E-04</a:t>
                      </a:r>
                      <a:endParaRPr lang="en" sz="1400" b="0" i="0" u="none" strike="noStrike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</a:rPr>
                        <a:t>5.11E-05</a:t>
                      </a:r>
                      <a:endParaRPr lang="en" sz="1400" b="0" i="0" u="none" strike="noStrike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400" u="none" strike="noStrike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</a:rPr>
                        <a:t>2.24E-05</a:t>
                      </a:r>
                      <a:endParaRPr lang="en" sz="1400" b="0" i="0" u="none" strike="noStrike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8517" marR="8517" marT="8517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51760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FEDADED-247C-7E42-95B9-41F2C7054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36863"/>
              </p:ext>
            </p:extLst>
          </p:nvPr>
        </p:nvGraphicFramePr>
        <p:xfrm>
          <a:off x="838200" y="3848807"/>
          <a:ext cx="10515600" cy="222780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75864">
                  <a:extLst>
                    <a:ext uri="{9D8B030D-6E8A-4147-A177-3AD203B41FA5}">
                      <a16:colId xmlns:a16="http://schemas.microsoft.com/office/drawing/2014/main" val="2398862071"/>
                    </a:ext>
                  </a:extLst>
                </a:gridCol>
                <a:gridCol w="2144806">
                  <a:extLst>
                    <a:ext uri="{9D8B030D-6E8A-4147-A177-3AD203B41FA5}">
                      <a16:colId xmlns:a16="http://schemas.microsoft.com/office/drawing/2014/main" val="3549248224"/>
                    </a:ext>
                  </a:extLst>
                </a:gridCol>
                <a:gridCol w="2144806">
                  <a:extLst>
                    <a:ext uri="{9D8B030D-6E8A-4147-A177-3AD203B41FA5}">
                      <a16:colId xmlns:a16="http://schemas.microsoft.com/office/drawing/2014/main" val="2880276851"/>
                    </a:ext>
                  </a:extLst>
                </a:gridCol>
                <a:gridCol w="2144806">
                  <a:extLst>
                    <a:ext uri="{9D8B030D-6E8A-4147-A177-3AD203B41FA5}">
                      <a16:colId xmlns:a16="http://schemas.microsoft.com/office/drawing/2014/main" val="822714175"/>
                    </a:ext>
                  </a:extLst>
                </a:gridCol>
                <a:gridCol w="2205318">
                  <a:extLst>
                    <a:ext uri="{9D8B030D-6E8A-4147-A177-3AD203B41FA5}">
                      <a16:colId xmlns:a16="http://schemas.microsoft.com/office/drawing/2014/main" val="859653908"/>
                    </a:ext>
                  </a:extLst>
                </a:gridCol>
              </a:tblGrid>
              <a:tr h="134585">
                <a:tc>
                  <a:txBody>
                    <a:bodyPr/>
                    <a:lstStyle/>
                    <a:p>
                      <a:pPr algn="ctr" fontAlgn="t"/>
                      <a:r>
                        <a:rPr lang="e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dataset</a:t>
                      </a:r>
                      <a:endParaRPr lang="en" sz="1000" b="0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等线" panose="02010600030101010101" pitchFamily="2" charset="-122"/>
                          <a:cs typeface="+mn-cs"/>
                        </a:rPr>
                        <a:t>FB15k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等线" panose="02010600030101010101" pitchFamily="2" charset="-122"/>
                          <a:cs typeface="+mn-cs"/>
                        </a:rPr>
                        <a:t>-</a:t>
                      </a:r>
                      <a:r>
                        <a:rPr kumimoji="0" lang="en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等线" panose="02010600030101010101" pitchFamily="2" charset="-122"/>
                          <a:cs typeface="+mn-cs"/>
                        </a:rPr>
                        <a:t>237</a:t>
                      </a:r>
                      <a:endParaRPr kumimoji="0" lang="en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29" marR="6729" marT="6729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等线" panose="02010600030101010101" pitchFamily="2" charset="-122"/>
                          <a:cs typeface="+mn-cs"/>
                        </a:rPr>
                        <a:t>FB15k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等线" panose="02010600030101010101" pitchFamily="2" charset="-122"/>
                          <a:cs typeface="+mn-cs"/>
                        </a:rPr>
                        <a:t>-</a:t>
                      </a:r>
                      <a:r>
                        <a:rPr kumimoji="0" lang="en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等线" panose="02010600030101010101" pitchFamily="2" charset="-122"/>
                          <a:cs typeface="+mn-cs"/>
                        </a:rPr>
                        <a:t>237</a:t>
                      </a:r>
                      <a:endParaRPr kumimoji="0" lang="en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29" marR="6729" marT="6729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等线" panose="02010600030101010101" pitchFamily="2" charset="-122"/>
                          <a:cs typeface="+mn-cs"/>
                        </a:rPr>
                        <a:t>FB15k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等线" panose="02010600030101010101" pitchFamily="2" charset="-122"/>
                          <a:cs typeface="+mn-cs"/>
                        </a:rPr>
                        <a:t>-</a:t>
                      </a:r>
                      <a:r>
                        <a:rPr kumimoji="0" lang="en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等线" panose="02010600030101010101" pitchFamily="2" charset="-122"/>
                          <a:cs typeface="+mn-cs"/>
                        </a:rPr>
                        <a:t>237</a:t>
                      </a:r>
                      <a:endParaRPr kumimoji="0" lang="en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29" marR="6729" marT="672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FB15k</a:t>
                      </a:r>
                      <a:r>
                        <a:rPr lang="en-US" altLang="zh-C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-</a:t>
                      </a:r>
                      <a:r>
                        <a:rPr lang="e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237</a:t>
                      </a:r>
                      <a:endParaRPr lang="en" sz="1000" b="0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/>
                </a:tc>
                <a:extLst>
                  <a:ext uri="{0D108BD9-81ED-4DB2-BD59-A6C34878D82A}">
                    <a16:rowId xmlns:a16="http://schemas.microsoft.com/office/drawing/2014/main" val="1087215297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sample</a:t>
                      </a:r>
                      <a:r>
                        <a:rPr lang="zh-CN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ratio</a:t>
                      </a:r>
                      <a:endParaRPr lang="en" sz="1000" b="0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0.2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0.5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0.8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Full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/>
                </a:tc>
                <a:extLst>
                  <a:ext uri="{0D108BD9-81ED-4DB2-BD59-A6C34878D82A}">
                    <a16:rowId xmlns:a16="http://schemas.microsoft.com/office/drawing/2014/main" val="76762885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#</a:t>
                      </a:r>
                      <a:r>
                        <a:rPr lang="e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entity</a:t>
                      </a:r>
                      <a:endParaRPr lang="en" sz="1000" b="0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2908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7270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11632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14541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2769858294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#</a:t>
                      </a:r>
                      <a:r>
                        <a:rPr lang="e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relation</a:t>
                      </a:r>
                      <a:endParaRPr lang="en" sz="1000" b="0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236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237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237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237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2130558856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#triples</a:t>
                      </a:r>
                      <a:endParaRPr lang="en" sz="1000" b="0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57.9k</a:t>
                      </a: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182.4k</a:t>
                      </a: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283.0k</a:t>
                      </a: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宋体" panose="02010600030101010101" pitchFamily="2" charset="-122"/>
                        </a:rPr>
                        <a:t>310.1k</a:t>
                      </a: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2918282266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sparsity</a:t>
                      </a:r>
                      <a:endParaRPr lang="en" sz="1000" b="0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 dirty="0">
                          <a:effectLst/>
                          <a:latin typeface="Gill Sans MT" panose="020B0502020104020203" pitchFamily="34" charset="0"/>
                        </a:rPr>
                        <a:t>5.81e-05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>
                          <a:effectLst/>
                          <a:latin typeface="Gill Sans MT" panose="020B0502020104020203" pitchFamily="34" charset="0"/>
                        </a:rPr>
                        <a:t>2.91e-05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 dirty="0">
                          <a:effectLst/>
                          <a:latin typeface="Gill Sans MT" panose="020B0502020104020203" pitchFamily="34" charset="0"/>
                        </a:rPr>
                        <a:t>1.77e-05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>
                          <a:effectLst/>
                          <a:latin typeface="Gill Sans MT" panose="020B0502020104020203" pitchFamily="34" charset="0"/>
                        </a:rPr>
                        <a:t>1.24e-05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1386297935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val</a:t>
                      </a:r>
                      <a:r>
                        <a:rPr lang="en-US" altLang="zh-CN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idate</a:t>
                      </a:r>
                      <a:r>
                        <a:rPr lang="e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 depth distribution (1-7)</a:t>
                      </a:r>
                      <a:endParaRPr lang="en" sz="1000" b="0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28.9 - 51.5 - 19.4 - 0.0 - 0.0 - 0.0 - 0.03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31.1 - 52.8 - 15.9 - 0.03 - 0.0 - 0.0 - 0.01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effectLst/>
                          <a:latin typeface="Gill Sans MT" panose="020B0502020104020203" pitchFamily="34" charset="0"/>
                        </a:rPr>
                        <a:t>31.9 - 52.7 - 15.2 - 0.02 - 0.0 - 0.0 - 0.00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0.51 - 73.2 - 26.0 - 0.09 - 0.00 - 0.0 - 0.05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1527329085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mean </a:t>
                      </a:r>
                      <a:r>
                        <a:rPr lang="en" altLang="zh-CN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val</a:t>
                      </a:r>
                      <a:r>
                        <a:rPr lang="en-US" altLang="zh-CN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idate</a:t>
                      </a:r>
                      <a:r>
                        <a:rPr lang="e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 depth</a:t>
                      </a:r>
                      <a:endParaRPr lang="en" sz="1000" b="0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effectLst/>
                          <a:latin typeface="Gill Sans MT" panose="020B0502020104020203" pitchFamily="34" charset="0"/>
                        </a:rPr>
                        <a:t>1.90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1.84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effectLst/>
                          <a:latin typeface="Gill Sans MT" panose="020B0502020104020203" pitchFamily="34" charset="0"/>
                        </a:rPr>
                        <a:t>1.83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2.26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741552595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test depth distribution (1-7)</a:t>
                      </a:r>
                      <a:endParaRPr lang="en" sz="1000" b="0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effectLst/>
                          <a:latin typeface="Gill Sans MT" panose="020B0502020104020203" pitchFamily="34" charset="0"/>
                        </a:rPr>
                        <a:t>27.3 - 51.3 - 21.2 - 0.0 - 0.0 - 0.03 - 0.03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31.1 - 52.5 - 16.1 - 0.03 - 0.0 - 0.0 - 0.02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32.0 - 52.5 - 15.3 - 0.02 - 0.0 - 0.0 - 0.00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effectLst/>
                          <a:latin typeface="Gill Sans MT" panose="020B0502020104020203" pitchFamily="34" charset="0"/>
                        </a:rPr>
                        <a:t>0.44 - 73.4 - 25.8 - 0.17 - 0.00 - 0.0 - 0.13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497755071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mean test depth</a:t>
                      </a:r>
                      <a:endParaRPr lang="en" sz="1000" b="0" i="0" u="none" strike="noStrike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1.94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1.85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1.83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2.26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1442759788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mean inDegree</a:t>
                      </a:r>
                      <a:endParaRPr lang="en" sz="1000" b="0" i="0" u="none" strike="noStrike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19.9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25.0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effectLst/>
                          <a:latin typeface="Gill Sans MT" panose="020B0502020104020203" pitchFamily="34" charset="0"/>
                        </a:rPr>
                        <a:t>24.3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21.3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277619738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inDegree distribution (0/1/2/3/3+)</a:t>
                      </a:r>
                      <a:endParaRPr lang="en" sz="1000" b="0" i="0" u="none" strike="noStrike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5.74 - 5.15 - 5.57 - 5.43 - 78.0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4.64 - 3.45 - 3.64 - 4.41 - 83.8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4.61 - 4.10 - 4.01 - 4.74 - 82.5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7.13 - 5.59 - 5.22 - 5.79 - 76.2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1405183958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mean outDegree</a:t>
                      </a:r>
                      <a:endParaRPr lang="en" sz="1000" b="0" i="0" u="none" strike="noStrike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19.9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25.0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24.3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21.3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2248006765"/>
                  </a:ext>
                </a:extLst>
              </a:tr>
              <a:tr h="134585"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outDegree</a:t>
                      </a:r>
                      <a:r>
                        <a:rPr lang="e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 distribution (0/1/2/3/3+)</a:t>
                      </a:r>
                      <a:endParaRPr lang="en" sz="1000" b="0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effectLst/>
                          <a:latin typeface="Gill Sans MT" panose="020B0502020104020203" pitchFamily="34" charset="0"/>
                        </a:rPr>
                        <a:t>3.85 - 2.37 - 1.92 - 2.33 - 89.5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effectLst/>
                          <a:latin typeface="Gill Sans MT" panose="020B0502020104020203" pitchFamily="34" charset="0"/>
                        </a:rPr>
                        <a:t>3.86 - 2.11 - 1.40 - 1.63 - 90.9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Gill Sans MT" panose="020B0502020104020203" pitchFamily="34" charset="0"/>
                        </a:rPr>
                        <a:t>2.77 - 2.32 - 1.97 - 2.07 - 90.8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effectLst/>
                          <a:latin typeface="Gill Sans MT" panose="020B0502020104020203" pitchFamily="34" charset="0"/>
                        </a:rPr>
                        <a:t>4.47 - 4.59 - 3.23 - 3.12 - 84.5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宋体" panose="02010600030101010101" pitchFamily="2" charset="-122"/>
                      </a:endParaRPr>
                    </a:p>
                  </a:txBody>
                  <a:tcPr marL="6729" marR="6729" marT="6729" marB="0" anchor="b"/>
                </a:tc>
                <a:extLst>
                  <a:ext uri="{0D108BD9-81ED-4DB2-BD59-A6C34878D82A}">
                    <a16:rowId xmlns:a16="http://schemas.microsoft.com/office/drawing/2014/main" val="3303780022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8CE27E-EC3E-554B-8BD3-02010FB1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29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E224047-7B4C-A445-8B6E-964E6838FA6E}"/>
                  </a:ext>
                </a:extLst>
              </p:cNvPr>
              <p:cNvSpPr txBox="1"/>
              <p:nvPr/>
            </p:nvSpPr>
            <p:spPr>
              <a:xfrm>
                <a:off x="514540" y="2781294"/>
                <a:ext cx="4620176" cy="66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dirty="0" smtClean="0">
                          <a:latin typeface="Cambria Math" panose="02040503050406030204" pitchFamily="18" charset="0"/>
                        </a:rPr>
                        <m:t>sparsity</m:t>
                      </m:r>
                      <m: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triple</m:t>
                          </m:r>
                        </m:num>
                        <m:den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(#</m:t>
                          </m:r>
                          <m:r>
                            <m:rPr>
                              <m:sty m:val="p"/>
                            </m:rP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entity</m:t>
                          </m:r>
                          <m:r>
                            <a:rPr kumimoji="1" lang="zh-CN" alt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zh-CN" altLang="en-US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zh-CN" alt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entity</m:t>
                          </m:r>
                          <m:r>
                            <a:rPr kumimoji="1" lang="zh-CN" altLang="en-US" dirty="0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relation</m:t>
                          </m:r>
                          <m:r>
                            <a:rPr kumimoji="1" lang="en-US" altLang="zh-CN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E224047-7B4C-A445-8B6E-964E6838F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0" y="2781294"/>
                <a:ext cx="4620176" cy="667490"/>
              </a:xfrm>
              <a:prstGeom prst="rect">
                <a:avLst/>
              </a:prstGeom>
              <a:blipFill>
                <a:blip r:embed="rId2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86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(KG)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316" y="1325563"/>
                <a:ext cx="8009243" cy="497852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kumimoji="1" lang="en-US" altLang="zh-CN" sz="3400" dirty="0"/>
                  <a:t>A</a:t>
                </a:r>
                <a:r>
                  <a:rPr kumimoji="1" lang="zh-CN" altLang="en-US" sz="3400" dirty="0"/>
                  <a:t> </a:t>
                </a:r>
                <a:r>
                  <a:rPr kumimoji="1" lang="en-US" altLang="zh-CN" sz="3400" dirty="0"/>
                  <a:t>knowledge</a:t>
                </a:r>
                <a:r>
                  <a:rPr kumimoji="1" lang="zh-CN" altLang="en-US" sz="3400" dirty="0"/>
                  <a:t> </a:t>
                </a:r>
                <a:r>
                  <a:rPr kumimoji="1" lang="en-US" altLang="zh-CN" sz="3400" dirty="0"/>
                  <a:t>graph</a:t>
                </a:r>
                <a:r>
                  <a:rPr kumimoji="1" lang="zh-CN" altLang="en-US" sz="3400" dirty="0"/>
                  <a:t> </a:t>
                </a:r>
                <a:endParaRPr kumimoji="1" lang="en-US" altLang="zh-CN" dirty="0"/>
              </a:p>
              <a:p>
                <a:r>
                  <a:rPr lang="en-US" altLang="zh-CN" sz="2200" dirty="0"/>
                  <a:t>M</a:t>
                </a:r>
                <a:r>
                  <a:rPr lang="en" altLang="zh-CN" sz="2200" dirty="0" err="1"/>
                  <a:t>ainly</a:t>
                </a:r>
                <a:r>
                  <a:rPr lang="en" altLang="zh-CN" sz="2200" dirty="0"/>
                  <a:t> describe real world entities and relations, organized in a graph</a:t>
                </a:r>
              </a:p>
              <a:p>
                <a:r>
                  <a:rPr lang="en-US" altLang="zh-CN" sz="2200" dirty="0"/>
                  <a:t>A</a:t>
                </a:r>
                <a:r>
                  <a:rPr lang="en" altLang="zh-CN" sz="2200" dirty="0" err="1"/>
                  <a:t>llows</a:t>
                </a:r>
                <a:r>
                  <a:rPr lang="en" altLang="zh-CN" sz="2200" dirty="0"/>
                  <a:t> potentially interacting entities with each other</a:t>
                </a:r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sz="3400" dirty="0"/>
                  <a:t>Preliminaries</a:t>
                </a:r>
              </a:p>
              <a:p>
                <a:r>
                  <a:rPr kumimoji="1" lang="en-US" altLang="zh-CN" sz="2600" dirty="0"/>
                  <a:t>Graph</a:t>
                </a:r>
                <a:r>
                  <a:rPr kumimoji="1" lang="zh-CN" altLang="en-US" sz="2600" dirty="0"/>
                  <a:t> </a:t>
                </a:r>
                <a:r>
                  <a:rPr kumimoji="1" lang="en-US" altLang="zh-CN" sz="2600" dirty="0"/>
                  <a:t>representation:</a:t>
                </a:r>
                <a14:m>
                  <m:oMath xmlns:m="http://schemas.openxmlformats.org/officeDocument/2006/math"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600" dirty="0"/>
              </a:p>
              <a:p>
                <a:r>
                  <a:rPr kumimoji="1" lang="en-US" altLang="zh-CN" sz="2600" dirty="0"/>
                  <a:t>Entities</a:t>
                </a:r>
                <a:r>
                  <a:rPr kumimoji="1" lang="zh-CN" altLang="en-US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endParaRPr kumimoji="1" lang="en-US" altLang="zh-CN" sz="2600" dirty="0"/>
              </a:p>
              <a:p>
                <a:pPr lvl="1"/>
                <a:r>
                  <a:rPr kumimoji="1" lang="en-US" altLang="zh-CN" sz="2200" dirty="0"/>
                  <a:t>real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world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objects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or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concepts</a:t>
                </a:r>
              </a:p>
              <a:p>
                <a:r>
                  <a:rPr kumimoji="1" lang="en-US" altLang="zh-CN" sz="2600" dirty="0"/>
                  <a:t>Relations</a:t>
                </a:r>
                <a:r>
                  <a:rPr kumimoji="1" lang="zh-CN" altLang="en-US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kumimoji="1" lang="en-US" altLang="zh-CN" sz="2600" dirty="0"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sz="2200" dirty="0"/>
                  <a:t>interactions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between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entities</a:t>
                </a:r>
              </a:p>
              <a:p>
                <a:r>
                  <a:rPr kumimoji="1" lang="en-US" altLang="zh-CN" sz="2600" dirty="0"/>
                  <a:t>Facts</a:t>
                </a:r>
                <a14:m>
                  <m:oMath xmlns:m="http://schemas.openxmlformats.org/officeDocument/2006/math"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kumimoji="1" lang="en-US" altLang="zh-CN" sz="2600" dirty="0">
                  <a:highlight>
                    <a:srgbClr val="FFFF00"/>
                  </a:highlight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sz="2200" dirty="0"/>
                  <a:t>the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basic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unit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in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form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of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2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2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2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2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2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200" dirty="0">
                  <a:solidFill>
                    <a:srgbClr val="0070C0"/>
                  </a:solidFill>
                </a:endParaRPr>
              </a:p>
              <a:p>
                <a:pPr lvl="1"/>
                <a:r>
                  <a:rPr kumimoji="1" lang="en-US" altLang="zh-CN" sz="2200" dirty="0">
                    <a:solidFill>
                      <a:srgbClr val="0070C0"/>
                    </a:solidFill>
                  </a:rPr>
                  <a:t>(head</a:t>
                </a:r>
                <a:r>
                  <a:rPr kumimoji="1" lang="zh-CN" altLang="en-US" sz="2200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sz="2200" dirty="0">
                    <a:solidFill>
                      <a:srgbClr val="0070C0"/>
                    </a:solidFill>
                  </a:rPr>
                  <a:t>entity,</a:t>
                </a:r>
                <a:r>
                  <a:rPr kumimoji="1" lang="zh-CN" altLang="en-US" sz="2200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sz="2200" dirty="0">
                    <a:solidFill>
                      <a:srgbClr val="0070C0"/>
                    </a:solidFill>
                  </a:rPr>
                  <a:t>relation,</a:t>
                </a:r>
                <a:r>
                  <a:rPr kumimoji="1" lang="zh-CN" altLang="en-US" sz="2200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sz="2200" dirty="0">
                    <a:solidFill>
                      <a:srgbClr val="0070C0"/>
                    </a:solidFill>
                  </a:rPr>
                  <a:t>tail</a:t>
                </a:r>
                <a:r>
                  <a:rPr kumimoji="1" lang="zh-CN" altLang="en-US" sz="2200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sz="2200" dirty="0">
                    <a:solidFill>
                      <a:srgbClr val="0070C0"/>
                    </a:solidFill>
                  </a:rPr>
                  <a:t>entity)</a:t>
                </a:r>
                <a:endParaRPr kumimoji="1" lang="zh-CN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316" y="1325563"/>
                <a:ext cx="8009243" cy="4978522"/>
              </a:xfrm>
              <a:blipFill>
                <a:blip r:embed="rId3"/>
                <a:stretch>
                  <a:fillRect l="-1902" t="-4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093FCAD-3947-4E4D-9210-E226F5614CAD}"/>
              </a:ext>
            </a:extLst>
          </p:cNvPr>
          <p:cNvCxnSpPr>
            <a:cxnSpLocks/>
          </p:cNvCxnSpPr>
          <p:nvPr/>
        </p:nvCxnSpPr>
        <p:spPr>
          <a:xfrm>
            <a:off x="8578079" y="1419976"/>
            <a:ext cx="0" cy="478813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71779CE-F920-5E4A-A3F0-5DA235705448}"/>
              </a:ext>
            </a:extLst>
          </p:cNvPr>
          <p:cNvSpPr txBox="1"/>
          <p:nvPr/>
        </p:nvSpPr>
        <p:spPr>
          <a:xfrm>
            <a:off x="8893001" y="1263535"/>
            <a:ext cx="277667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Applications</a:t>
            </a:r>
          </a:p>
          <a:p>
            <a:r>
              <a:rPr kumimoji="1" lang="en-US" altLang="zh-CN" sz="2000" dirty="0">
                <a:latin typeface="Gill Sans MT" panose="020B0502020104020203" pitchFamily="34" charset="0"/>
              </a:rPr>
              <a:t>KGQA:</a:t>
            </a: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r>
              <a:rPr kumimoji="1" lang="en" altLang="zh-CN" sz="2000" dirty="0">
                <a:latin typeface="Gill Sans MT" panose="020B0502020104020203" pitchFamily="34" charset="0"/>
              </a:rPr>
              <a:t>Recommendation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:</a:t>
            </a: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D758105-0199-2043-BDB6-3C9EBA981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810" y="2091156"/>
            <a:ext cx="3167306" cy="14140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606B50-109F-1F48-BF55-431D8889B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201" y="3874693"/>
            <a:ext cx="3291915" cy="21769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5DE19A-7AB3-524A-A0EE-176DD39887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457"/>
          <a:stretch/>
        </p:blipFill>
        <p:spPr>
          <a:xfrm>
            <a:off x="4850783" y="3853427"/>
            <a:ext cx="3625470" cy="217697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23DAE8-03BE-7B4C-AD3F-48498D32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9312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Understanding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KGE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components</a:t>
            </a:r>
          </a:p>
          <a:p>
            <a:r>
              <a:rPr kumimoji="1" lang="en-US" altLang="zh-CN" dirty="0"/>
              <a:t>Searching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experiments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Searching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original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KG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Searching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sampled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KG</a:t>
            </a:r>
          </a:p>
          <a:p>
            <a:pPr lvl="2"/>
            <a:r>
              <a:rPr kumimoji="1" lang="en-US" altLang="zh-CN" dirty="0"/>
              <a:t>Correlation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ratios</a:t>
            </a:r>
            <a:r>
              <a:rPr kumimoji="1" lang="zh-CN" altLang="en-US" dirty="0"/>
              <a:t> </a:t>
            </a:r>
            <a:r>
              <a:rPr kumimoji="1" lang="en-US" altLang="zh-CN" dirty="0"/>
              <a:t>(scales)</a:t>
            </a:r>
          </a:p>
          <a:p>
            <a:pPr lvl="2"/>
            <a:r>
              <a:rPr kumimoji="1" lang="en-US" altLang="zh-CN" dirty="0"/>
              <a:t>Correlation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budgets</a:t>
            </a:r>
          </a:p>
          <a:p>
            <a:pPr lvl="2"/>
            <a:r>
              <a:rPr kumimoji="1" lang="en-US" altLang="zh-CN" dirty="0"/>
              <a:t>Efficiency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</a:p>
          <a:p>
            <a:pPr lvl="2"/>
            <a:r>
              <a:rPr kumimoji="1" lang="en-US" altLang="zh-CN" dirty="0"/>
              <a:t>Broader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correlation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takeaway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DE291-FD93-6B45-802C-7FEB3977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7059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Experiments: searching via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KG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sampling</a:t>
            </a:r>
            <a:endParaRPr lang="en" altLang="zh-CN" sz="3200" b="1" i="1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52" y="1065325"/>
            <a:ext cx="9105781" cy="804574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Correlation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ratios</a:t>
            </a:r>
            <a:r>
              <a:rPr kumimoji="1" lang="zh-CN" altLang="en-US" dirty="0"/>
              <a:t> </a:t>
            </a:r>
            <a:r>
              <a:rPr kumimoji="1" lang="en-US" altLang="zh-CN" dirty="0"/>
              <a:t>(scales)</a:t>
            </a:r>
          </a:p>
          <a:p>
            <a:pPr lvl="1"/>
            <a:r>
              <a:rPr kumimoji="1" lang="en-US" altLang="zh-CN" dirty="0"/>
              <a:t>0.01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ratio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0.01</a:t>
            </a:r>
            <a:r>
              <a:rPr kumimoji="1" lang="zh-CN" altLang="en-US" dirty="0"/>
              <a:t> </a:t>
            </a:r>
            <a:r>
              <a:rPr kumimoji="1" lang="en-US" altLang="zh-CN" dirty="0"/>
              <a:t>(of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keeping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nodes)</a:t>
            </a: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8348F4B7-FD38-E343-9737-05CC1678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865810"/>
              </p:ext>
            </p:extLst>
          </p:nvPr>
        </p:nvGraphicFramePr>
        <p:xfrm>
          <a:off x="993761" y="2017450"/>
          <a:ext cx="6043793" cy="1203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798">
                  <a:extLst>
                    <a:ext uri="{9D8B030D-6E8A-4147-A177-3AD203B41FA5}">
                      <a16:colId xmlns:a16="http://schemas.microsoft.com/office/drawing/2014/main" val="42087663"/>
                    </a:ext>
                  </a:extLst>
                </a:gridCol>
                <a:gridCol w="1232561">
                  <a:extLst>
                    <a:ext uri="{9D8B030D-6E8A-4147-A177-3AD203B41FA5}">
                      <a16:colId xmlns:a16="http://schemas.microsoft.com/office/drawing/2014/main" val="1288351073"/>
                    </a:ext>
                  </a:extLst>
                </a:gridCol>
                <a:gridCol w="1643414">
                  <a:extLst>
                    <a:ext uri="{9D8B030D-6E8A-4147-A177-3AD203B41FA5}">
                      <a16:colId xmlns:a16="http://schemas.microsoft.com/office/drawing/2014/main" val="2710318521"/>
                    </a:ext>
                  </a:extLst>
                </a:gridCol>
                <a:gridCol w="1323836">
                  <a:extLst>
                    <a:ext uri="{9D8B030D-6E8A-4147-A177-3AD203B41FA5}">
                      <a16:colId xmlns:a16="http://schemas.microsoft.com/office/drawing/2014/main" val="2767906440"/>
                    </a:ext>
                  </a:extLst>
                </a:gridCol>
                <a:gridCol w="1141184">
                  <a:extLst>
                    <a:ext uri="{9D8B030D-6E8A-4147-A177-3AD203B41FA5}">
                      <a16:colId xmlns:a16="http://schemas.microsoft.com/office/drawing/2014/main" val="2326351911"/>
                    </a:ext>
                  </a:extLst>
                </a:gridCol>
              </a:tblGrid>
              <a:tr h="273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No.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X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axis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Y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axis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Spearman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Pearson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00144"/>
                  </a:ext>
                </a:extLst>
              </a:tr>
              <a:tr h="27363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NELL-995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NELL-995 0.01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0.6738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0.6680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47325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2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FB15k-237</a:t>
                      </a:r>
                      <a:endParaRPr kumimoji="1" lang="en-US" altLang="zh-CN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FB15k-237 0.01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0.7674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0.6624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83740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4D4EBEC-15A6-994D-88E7-EA05CB26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16" y="3902684"/>
            <a:ext cx="3648496" cy="24536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C7489D-C370-B54F-9018-138C2864D46A}"/>
              </a:ext>
            </a:extLst>
          </p:cNvPr>
          <p:cNvSpPr/>
          <p:nvPr/>
        </p:nvSpPr>
        <p:spPr>
          <a:xfrm>
            <a:off x="7212844" y="3321454"/>
            <a:ext cx="1841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x: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FB15k-237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y: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FB15k-237 </a:t>
            </a:r>
            <a:r>
              <a:rPr kumimoji="1" lang="en-US" altLang="zh-CN" dirty="0">
                <a:latin typeface="Gill Sans MT" panose="020B0502020104020203" pitchFamily="34" charset="0"/>
              </a:rPr>
              <a:t>0.01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DC7278-A2BC-AB4A-B57B-3B4F5AF6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494" y="3879137"/>
            <a:ext cx="3668543" cy="24671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8B86573-04A1-D240-A6CF-437AC2D5CEE6}"/>
              </a:ext>
            </a:extLst>
          </p:cNvPr>
          <p:cNvSpPr/>
          <p:nvPr/>
        </p:nvSpPr>
        <p:spPr>
          <a:xfrm>
            <a:off x="2279355" y="3321454"/>
            <a:ext cx="327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x: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NELL-995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(20w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iterations)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y: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NELL-995</a:t>
            </a:r>
            <a:r>
              <a:rPr lang="en-US" altLang="zh-CN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0.01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(1w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iterations)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AA84AC-BA41-7345-80A2-B4CB944D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B431D9-0AA5-A54F-AFCA-0DA6AFD65900}"/>
              </a:ext>
            </a:extLst>
          </p:cNvPr>
          <p:cNvSpPr txBox="1"/>
          <p:nvPr/>
        </p:nvSpPr>
        <p:spPr>
          <a:xfrm>
            <a:off x="7769993" y="1573968"/>
            <a:ext cx="39857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Gill Sans MT" panose="020B0502020104020203" pitchFamily="34" charset="0"/>
              </a:rPr>
              <a:t>Observation: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Acceptable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correlation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between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original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KG and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sampled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Well-performed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configurations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can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be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selected</a:t>
            </a:r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D9D35AD-E28D-084A-98C4-F3CF00B12132}"/>
              </a:ext>
            </a:extLst>
          </p:cNvPr>
          <p:cNvSpPr/>
          <p:nvPr/>
        </p:nvSpPr>
        <p:spPr>
          <a:xfrm>
            <a:off x="2968302" y="4629127"/>
            <a:ext cx="650240" cy="599440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2EEF3CE-7122-5F44-821D-1806750A8297}"/>
              </a:ext>
            </a:extLst>
          </p:cNvPr>
          <p:cNvSpPr/>
          <p:nvPr/>
        </p:nvSpPr>
        <p:spPr>
          <a:xfrm>
            <a:off x="7296384" y="4462209"/>
            <a:ext cx="650240" cy="599440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2534DB8-7DFD-6048-A5BB-9FC98E85B236}"/>
              </a:ext>
            </a:extLst>
          </p:cNvPr>
          <p:cNvSpPr/>
          <p:nvPr/>
        </p:nvSpPr>
        <p:spPr>
          <a:xfrm>
            <a:off x="7587304" y="1581975"/>
            <a:ext cx="4103128" cy="1650879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968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Experiments: searching via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KG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sampling</a:t>
            </a:r>
            <a:endParaRPr lang="en" altLang="zh-CN" sz="3200" b="1" i="1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" y="945438"/>
            <a:ext cx="9554259" cy="115982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Correlation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across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computing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budgets</a:t>
            </a:r>
          </a:p>
          <a:p>
            <a:pPr lvl="1"/>
            <a:r>
              <a:rPr kumimoji="1" lang="en-US" altLang="zh-CN" sz="2000" dirty="0"/>
              <a:t>Dataset:  WN18RR 0.01</a:t>
            </a:r>
          </a:p>
          <a:p>
            <a:pPr lvl="1"/>
            <a:r>
              <a:rPr kumimoji="1" lang="en-US" altLang="zh-CN" sz="2000" dirty="0"/>
              <a:t>Searching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max #iterations: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8w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5k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CED65A-6C03-474C-9E7E-126F3AB9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3" y="4222795"/>
            <a:ext cx="3626553" cy="23931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4C8055-FF5C-2D47-8AFE-40FDAB0D9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835" y="4233552"/>
            <a:ext cx="3626552" cy="23931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6D7355-DCD0-BF4A-8BCD-27368B1C8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311" y="4177351"/>
            <a:ext cx="3626550" cy="23931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296DD6-7E32-1E42-BFB3-8E034949FFDE}"/>
              </a:ext>
            </a:extLst>
          </p:cNvPr>
          <p:cNvSpPr txBox="1"/>
          <p:nvPr/>
        </p:nvSpPr>
        <p:spPr>
          <a:xfrm>
            <a:off x="1552628" y="3587221"/>
            <a:ext cx="192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x: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MRR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8w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iters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y: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MRR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1w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iters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C62A2F-A2AE-5743-9F17-371267BCAC0B}"/>
              </a:ext>
            </a:extLst>
          </p:cNvPr>
          <p:cNvSpPr txBox="1"/>
          <p:nvPr/>
        </p:nvSpPr>
        <p:spPr>
          <a:xfrm>
            <a:off x="4995087" y="3587221"/>
            <a:ext cx="192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x: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MRR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8w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iters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y: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MRR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5k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iters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70296DD6-7E32-1E42-BFB3-8E034949FFDE}"/>
              </a:ext>
            </a:extLst>
          </p:cNvPr>
          <p:cNvSpPr txBox="1"/>
          <p:nvPr/>
        </p:nvSpPr>
        <p:spPr>
          <a:xfrm>
            <a:off x="8750778" y="3587221"/>
            <a:ext cx="192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Gill Sans MT" panose="020B0502020104020203" pitchFamily="34" charset="0"/>
              </a:rPr>
              <a:t>x: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MRR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8w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iters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y: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MRR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2k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iters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A02C975-8079-BE41-BE45-0457B7EFF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59635"/>
              </p:ext>
            </p:extLst>
          </p:nvPr>
        </p:nvGraphicFramePr>
        <p:xfrm>
          <a:off x="620842" y="2097236"/>
          <a:ext cx="671467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319">
                  <a:extLst>
                    <a:ext uri="{9D8B030D-6E8A-4147-A177-3AD203B41FA5}">
                      <a16:colId xmlns:a16="http://schemas.microsoft.com/office/drawing/2014/main" val="3460734955"/>
                    </a:ext>
                  </a:extLst>
                </a:gridCol>
                <a:gridCol w="1724774">
                  <a:extLst>
                    <a:ext uri="{9D8B030D-6E8A-4147-A177-3AD203B41FA5}">
                      <a16:colId xmlns:a16="http://schemas.microsoft.com/office/drawing/2014/main" val="3106447809"/>
                    </a:ext>
                  </a:extLst>
                </a:gridCol>
                <a:gridCol w="1596545">
                  <a:extLst>
                    <a:ext uri="{9D8B030D-6E8A-4147-A177-3AD203B41FA5}">
                      <a16:colId xmlns:a16="http://schemas.microsoft.com/office/drawing/2014/main" val="260617562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1947518417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3768976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No.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X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#iteration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Y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#iteration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Spearman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Pearson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40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8w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1w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0.6863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0.6140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09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2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8w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5k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0.7076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0.6467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7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3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8w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2k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0.5846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0.5714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17085"/>
                  </a:ext>
                </a:extLst>
              </a:tr>
            </a:tbl>
          </a:graphicData>
        </a:graphic>
      </p:graphicFrame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F85C914-4D65-9247-B00D-57D14FA7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63B431D9-0AA5-A54F-AFCA-0DA6AFD65900}"/>
              </a:ext>
            </a:extLst>
          </p:cNvPr>
          <p:cNvSpPr txBox="1"/>
          <p:nvPr/>
        </p:nvSpPr>
        <p:spPr>
          <a:xfrm>
            <a:off x="7559667" y="2117533"/>
            <a:ext cx="4396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latin typeface="Gill Sans MT" panose="020B0502020104020203" pitchFamily="34" charset="0"/>
              </a:rPr>
              <a:t>Observation: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Less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training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time,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weaker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correlation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3CB1168-25DF-3540-BC74-D968DD25F7BB}"/>
              </a:ext>
            </a:extLst>
          </p:cNvPr>
          <p:cNvSpPr/>
          <p:nvPr/>
        </p:nvSpPr>
        <p:spPr>
          <a:xfrm>
            <a:off x="3262543" y="4222795"/>
            <a:ext cx="650240" cy="599440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2558822-5BFF-8E41-B223-D2E57EC09DE9}"/>
              </a:ext>
            </a:extLst>
          </p:cNvPr>
          <p:cNvSpPr/>
          <p:nvPr/>
        </p:nvSpPr>
        <p:spPr>
          <a:xfrm>
            <a:off x="6966208" y="4194127"/>
            <a:ext cx="650240" cy="599440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3CB1168-25DF-3540-BC74-D968DD25F7BB}"/>
              </a:ext>
            </a:extLst>
          </p:cNvPr>
          <p:cNvSpPr/>
          <p:nvPr/>
        </p:nvSpPr>
        <p:spPr>
          <a:xfrm>
            <a:off x="10678870" y="4222795"/>
            <a:ext cx="650240" cy="599440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FEA5556-0793-6D46-BB0B-638381C563DC}"/>
              </a:ext>
            </a:extLst>
          </p:cNvPr>
          <p:cNvSpPr/>
          <p:nvPr/>
        </p:nvSpPr>
        <p:spPr>
          <a:xfrm>
            <a:off x="7440023" y="2068800"/>
            <a:ext cx="4513441" cy="931878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73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Experiments: searching via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KG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sampling</a:t>
            </a:r>
            <a:endParaRPr lang="en" altLang="zh-CN" sz="3200" b="1" i="1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6252" y="1065324"/>
                <a:ext cx="7234548" cy="2744676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Efficiency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Analysis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dirty="0"/>
                  <a:t>Full KG:       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𝑖𝑡𝑒𝑟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  <m:r>
                      <m:rPr>
                        <m:nor/>
                      </m:rPr>
                      <a:rPr kumimoji="1" lang="en-US" altLang="zh-CN" sz="2000" b="0" i="0" dirty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kumimoji="1" lang="en-US" altLang="zh-CN" sz="2000" b="0" i="0" dirty="0" smtClean="0"/>
                      <m:t>=</m:t>
                    </m:r>
                    <m:r>
                      <m:rPr>
                        <m:nor/>
                      </m:rPr>
                      <a:rPr kumimoji="1" lang="en-US" altLang="zh-CN" sz="2000" dirty="0"/>
                      <m:t> #</m:t>
                    </m:r>
                    <m:r>
                      <m:rPr>
                        <m:nor/>
                      </m:rPr>
                      <a:rPr kumimoji="1" lang="en-US" altLang="zh-CN" sz="2000" b="0" i="0" dirty="0" smtClean="0"/>
                      <m:t>C</m:t>
                    </m:r>
                    <m:r>
                      <m:rPr>
                        <m:nor/>
                      </m:rPr>
                      <a:rPr kumimoji="1" lang="en-US" altLang="zh-CN" sz="2000" dirty="0"/>
                      <m:t> </m:t>
                    </m:r>
                    <m:r>
                      <m:rPr>
                        <m:nor/>
                      </m:rPr>
                      <a:rPr kumimoji="1" lang="en-US" altLang="zh-CN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kumimoji="1" lang="en-US" altLang="zh-CN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𝑖𝑡𝑒𝑟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dirty="0"/>
                  <a:t>Sampled KG: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𝑖𝑡𝑒𝑟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𝑠𝑎𝑚𝑝𝑙𝑒</m:t>
                        </m:r>
                      </m:sub>
                    </m:sSub>
                    <m:r>
                      <m:rPr>
                        <m:nor/>
                      </m:rPr>
                      <a:rPr kumimoji="1" lang="en-US" altLang="zh-CN" sz="2000" dirty="0"/>
                      <m:t> = #</m:t>
                    </m:r>
                    <m:r>
                      <m:rPr>
                        <m:nor/>
                      </m:rPr>
                      <a:rPr kumimoji="1" lang="en-US" altLang="zh-CN" sz="2000" b="0" i="0" dirty="0" smtClean="0"/>
                      <m:t>C</m:t>
                    </m:r>
                    <m:r>
                      <m:rPr>
                        <m:nor/>
                      </m:rPr>
                      <a:rPr kumimoji="1" lang="en-US" altLang="zh-CN" sz="2000" dirty="0"/>
                      <m:t> </m:t>
                    </m:r>
                    <m:r>
                      <m:rPr>
                        <m:nor/>
                      </m:rPr>
                      <a:rPr kumimoji="1" lang="en-US" altLang="zh-CN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kumimoji="1" lang="zh-CN" alt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𝑖𝑡𝑒𝑟</m:t>
                        </m:r>
                      </m:e>
                      <m:sub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kumimoji="1"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sz="2000" b="0" i="0" dirty="0" smtClean="0"/>
                      <m:t>+ </m:t>
                    </m:r>
                    <m:r>
                      <m:rPr>
                        <m:nor/>
                      </m:rPr>
                      <a:rPr kumimoji="1" lang="en-US" altLang="zh-CN" sz="2000" b="0" i="0" dirty="0" smtClean="0"/>
                      <m:t>K</m:t>
                    </m:r>
                    <m:r>
                      <m:rPr>
                        <m:nor/>
                      </m:rPr>
                      <a:rPr kumimoji="1" lang="en-US" altLang="zh-CN" sz="2000" b="0" i="0" dirty="0" smtClean="0"/>
                      <m:t> </m:t>
                    </m:r>
                    <m:r>
                      <m:rPr>
                        <m:nor/>
                      </m:rPr>
                      <a:rPr kumimoji="1" lang="en-US" altLang="zh-CN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kumimoji="1" lang="en-US" altLang="zh-CN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𝑖𝑡𝑒𝑟</m:t>
                        </m:r>
                      </m:e>
                      <m:sub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lang="en-US" altLang="zh-CN" dirty="0"/>
                  <a:t>Two-stage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en" altLang="zh-CN" dirty="0"/>
                  <a:t>peed-up ratio</a:t>
                </a:r>
                <a:r>
                  <a:rPr lang="en-US" altLang="zh-CN" dirty="0"/>
                  <a:t>: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𝑖𝑡𝑒𝑟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𝑓𝑢𝑙𝑙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𝑖𝑡𝑒𝑟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</m:sub>
                        </m:sSub>
                      </m:den>
                    </m:f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" altLang="zh-CN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First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comparison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convergence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speed</a:t>
                </a:r>
                <a:endParaRPr lang="en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252" y="1065324"/>
                <a:ext cx="7234548" cy="2744676"/>
              </a:xfrm>
              <a:blipFill>
                <a:blip r:embed="rId2"/>
                <a:stretch>
                  <a:fillRect l="-1579" t="-6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11">
            <a:extLst>
              <a:ext uri="{FF2B5EF4-FFF2-40B4-BE49-F238E27FC236}">
                <a16:creationId xmlns:a16="http://schemas.microsoft.com/office/drawing/2014/main" id="{D8CD6C85-E4D8-3441-B72E-710338E64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32627"/>
              </p:ext>
            </p:extLst>
          </p:nvPr>
        </p:nvGraphicFramePr>
        <p:xfrm>
          <a:off x="7803934" y="3964784"/>
          <a:ext cx="374072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364">
                  <a:extLst>
                    <a:ext uri="{9D8B030D-6E8A-4147-A177-3AD203B41FA5}">
                      <a16:colId xmlns:a16="http://schemas.microsoft.com/office/drawing/2014/main" val="1813215964"/>
                    </a:ext>
                  </a:extLst>
                </a:gridCol>
                <a:gridCol w="1870364">
                  <a:extLst>
                    <a:ext uri="{9D8B030D-6E8A-4147-A177-3AD203B41FA5}">
                      <a16:colId xmlns:a16="http://schemas.microsoft.com/office/drawing/2014/main" val="479343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FB15k-237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FB15k-237 </a:t>
                      </a:r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0.01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10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Top5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Top20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Gill Sans MT" panose="020B0502020104020203" pitchFamily="34" charset="0"/>
                        </a:rPr>
                        <a:t>Top10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Gill Sans MT" panose="020B0502020104020203" pitchFamily="34" charset="0"/>
                        </a:rPr>
                        <a:t>Top70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82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Gill Sans MT" panose="020B0502020104020203" pitchFamily="34" charset="0"/>
                        </a:rPr>
                        <a:t>Top20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Gill Sans MT" panose="020B0502020104020203" pitchFamily="34" charset="0"/>
                        </a:rPr>
                        <a:t>Top70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96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Top30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Top100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81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Top50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Top100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69382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9C16DD5-F545-B446-A9D8-9E383F8A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92776"/>
              </p:ext>
            </p:extLst>
          </p:nvPr>
        </p:nvGraphicFramePr>
        <p:xfrm>
          <a:off x="647338" y="3808574"/>
          <a:ext cx="6729088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784">
                  <a:extLst>
                    <a:ext uri="{9D8B030D-6E8A-4147-A177-3AD203B41FA5}">
                      <a16:colId xmlns:a16="http://schemas.microsoft.com/office/drawing/2014/main" val="3284667532"/>
                    </a:ext>
                  </a:extLst>
                </a:gridCol>
                <a:gridCol w="1495760">
                  <a:extLst>
                    <a:ext uri="{9D8B030D-6E8A-4147-A177-3AD203B41FA5}">
                      <a16:colId xmlns:a16="http://schemas.microsoft.com/office/drawing/2014/main" val="2645693114"/>
                    </a:ext>
                  </a:extLst>
                </a:gridCol>
                <a:gridCol w="1682272">
                  <a:extLst>
                    <a:ext uri="{9D8B030D-6E8A-4147-A177-3AD203B41FA5}">
                      <a16:colId xmlns:a16="http://schemas.microsoft.com/office/drawing/2014/main" val="916963535"/>
                    </a:ext>
                  </a:extLst>
                </a:gridCol>
                <a:gridCol w="1682272">
                  <a:extLst>
                    <a:ext uri="{9D8B030D-6E8A-4147-A177-3AD203B41FA5}">
                      <a16:colId xmlns:a16="http://schemas.microsoft.com/office/drawing/2014/main" val="3360839969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Mean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iterations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Original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KG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Sampled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KG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Ratio</a:t>
                      </a:r>
                      <a:r>
                        <a:rPr lang="en-US" altLang="zh-CN" baseline="-25000" dirty="0">
                          <a:latin typeface="Gill Sans MT" panose="020B0502020104020203" pitchFamily="34" charset="0"/>
                        </a:rPr>
                        <a:t>stage1</a:t>
                      </a:r>
                      <a:endParaRPr lang="zh-CN" altLang="en-US" baseline="-25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621748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NELL-995</a:t>
                      </a:r>
                    </a:p>
                    <a:p>
                      <a:pPr algn="ctr"/>
                      <a:r>
                        <a:rPr lang="en-US" altLang="zh-CN" dirty="0" err="1">
                          <a:latin typeface="Gill Sans MT" panose="020B0502020104020203" pitchFamily="34" charset="0"/>
                        </a:rPr>
                        <a:t>v.s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.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sample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0.01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85.8k</a:t>
                      </a:r>
                      <a:endParaRPr lang="zh-CN" altLang="en-U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5.1k</a:t>
                      </a:r>
                      <a:endParaRPr lang="zh-CN" altLang="en-U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16.6</a:t>
                      </a:r>
                      <a:r>
                        <a:rPr lang="zh-CN" altLang="en-US" sz="20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X</a:t>
                      </a:r>
                      <a:endParaRPr lang="zh-CN" altLang="en-U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546894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FB15k-237</a:t>
                      </a:r>
                    </a:p>
                    <a:p>
                      <a:pPr algn="ctr"/>
                      <a:r>
                        <a:rPr lang="en-US" altLang="zh-CN" dirty="0" err="1">
                          <a:latin typeface="Gill Sans MT" panose="020B0502020104020203" pitchFamily="34" charset="0"/>
                        </a:rPr>
                        <a:t>v.s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.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sample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0.01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85.8k</a:t>
                      </a:r>
                      <a:endParaRPr lang="zh-CN" altLang="en-US" sz="2000" dirty="0">
                        <a:latin typeface="Gill Sans MT" panose="020B0502020104020203" pitchFamily="34" charset="0"/>
                      </a:endParaRPr>
                    </a:p>
                    <a:p>
                      <a:pPr algn="ctr"/>
                      <a:endParaRPr lang="zh-CN" altLang="en-U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7.4k</a:t>
                      </a:r>
                      <a:endParaRPr lang="zh-CN" altLang="en-U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11.5</a:t>
                      </a:r>
                      <a:r>
                        <a:rPr lang="zh-CN" altLang="en-US" sz="20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X</a:t>
                      </a:r>
                      <a:endParaRPr lang="zh-CN" altLang="en-U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303249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FB15k-237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latin typeface="Gill Sans MT" panose="020B0502020104020203" pitchFamily="34" charset="0"/>
                        </a:rPr>
                        <a:t>v.s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.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sample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0.05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76.5k</a:t>
                      </a:r>
                      <a:endParaRPr lang="zh-CN" altLang="en-U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7.1k</a:t>
                      </a:r>
                      <a:endParaRPr lang="zh-CN" altLang="en-U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10.7</a:t>
                      </a:r>
                      <a:r>
                        <a:rPr lang="zh-CN" altLang="en-US" sz="20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2000" dirty="0">
                          <a:latin typeface="Gill Sans MT" panose="020B0502020104020203" pitchFamily="34" charset="0"/>
                        </a:rPr>
                        <a:t>X</a:t>
                      </a:r>
                      <a:endParaRPr lang="zh-CN" altLang="en-US" sz="20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39398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D1D51F-4B44-514B-8F2F-2D444397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47F3EC-390A-5F43-B363-D0F87C734A1D}"/>
              </a:ext>
            </a:extLst>
          </p:cNvPr>
          <p:cNvSpPr txBox="1"/>
          <p:nvPr/>
        </p:nvSpPr>
        <p:spPr>
          <a:xfrm>
            <a:off x="7376426" y="3512189"/>
            <a:ext cx="477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To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fully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cover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top-k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configurations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original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KG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8" name="文本框 11">
            <a:extLst>
              <a:ext uri="{FF2B5EF4-FFF2-40B4-BE49-F238E27FC236}">
                <a16:creationId xmlns:a16="http://schemas.microsoft.com/office/drawing/2014/main" id="{8887A6D3-FFCD-D845-84C4-D775A713CF9C}"/>
              </a:ext>
            </a:extLst>
          </p:cNvPr>
          <p:cNvSpPr txBox="1"/>
          <p:nvPr/>
        </p:nvSpPr>
        <p:spPr>
          <a:xfrm>
            <a:off x="7803934" y="1687355"/>
            <a:ext cx="376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latin typeface="Gill Sans MT" panose="020B0502020104020203" pitchFamily="34" charset="0"/>
              </a:rPr>
              <a:t>Observation: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6-10X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acceleration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for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whole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two-stage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pipeline</a:t>
            </a:r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48BA45A-FF5D-584D-BC95-FF621E463F19}"/>
              </a:ext>
            </a:extLst>
          </p:cNvPr>
          <p:cNvSpPr/>
          <p:nvPr/>
        </p:nvSpPr>
        <p:spPr>
          <a:xfrm>
            <a:off x="7792886" y="1704728"/>
            <a:ext cx="3391015" cy="1127573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36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Experiments: searching via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KG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sampling</a:t>
            </a:r>
            <a:endParaRPr lang="en" altLang="zh-CN" sz="3200" b="1" i="1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53" y="1065324"/>
            <a:ext cx="9012548" cy="3805549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Correlation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  <a:p>
            <a:pPr lvl="1"/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configuration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Correlation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datasets</a:t>
            </a:r>
          </a:p>
          <a:p>
            <a:pPr lvl="1"/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certain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configuration</a:t>
            </a: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8348F4B7-FD38-E343-9737-05CC1678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2033"/>
              </p:ext>
            </p:extLst>
          </p:nvPr>
        </p:nvGraphicFramePr>
        <p:xfrm>
          <a:off x="795534" y="4687462"/>
          <a:ext cx="70164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319">
                  <a:extLst>
                    <a:ext uri="{9D8B030D-6E8A-4147-A177-3AD203B41FA5}">
                      <a16:colId xmlns:a16="http://schemas.microsoft.com/office/drawing/2014/main" val="42087663"/>
                    </a:ext>
                  </a:extLst>
                </a:gridCol>
                <a:gridCol w="1724774">
                  <a:extLst>
                    <a:ext uri="{9D8B030D-6E8A-4147-A177-3AD203B41FA5}">
                      <a16:colId xmlns:a16="http://schemas.microsoft.com/office/drawing/2014/main" val="1288351073"/>
                    </a:ext>
                  </a:extLst>
                </a:gridCol>
                <a:gridCol w="1714126">
                  <a:extLst>
                    <a:ext uri="{9D8B030D-6E8A-4147-A177-3AD203B41FA5}">
                      <a16:colId xmlns:a16="http://schemas.microsoft.com/office/drawing/2014/main" val="2710318521"/>
                    </a:ext>
                  </a:extLst>
                </a:gridCol>
                <a:gridCol w="1565073">
                  <a:extLst>
                    <a:ext uri="{9D8B030D-6E8A-4147-A177-3AD203B41FA5}">
                      <a16:colId xmlns:a16="http://schemas.microsoft.com/office/drawing/2014/main" val="2767906440"/>
                    </a:ext>
                  </a:extLst>
                </a:gridCol>
                <a:gridCol w="1352137">
                  <a:extLst>
                    <a:ext uri="{9D8B030D-6E8A-4147-A177-3AD203B41FA5}">
                      <a16:colId xmlns:a16="http://schemas.microsoft.com/office/drawing/2014/main" val="2326351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No.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X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axis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Y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axis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Spearman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Pearson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0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WN18RR 0.01</a:t>
                      </a:r>
                      <a:r>
                        <a:rPr kumimoji="1"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endParaRPr kumimoji="1" lang="en-US" altLang="zh-CN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NELL-995</a:t>
                      </a:r>
                      <a:r>
                        <a:rPr kumimoji="1"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0.01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0.7597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0.7716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4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2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WN18RR 0.01</a:t>
                      </a:r>
                      <a:r>
                        <a:rPr kumimoji="1"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endParaRPr kumimoji="1" lang="en-US" altLang="zh-CN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FB15k-237</a:t>
                      </a:r>
                      <a:r>
                        <a:rPr kumimoji="1"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0.01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0.7106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0.7726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83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3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NELL-995 0.01</a:t>
                      </a:r>
                      <a:r>
                        <a:rPr kumimoji="1"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FB15k-237</a:t>
                      </a:r>
                      <a:r>
                        <a:rPr kumimoji="1"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0.01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0.8022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0.9297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0052"/>
                  </a:ext>
                </a:extLst>
              </a:tr>
            </a:tbl>
          </a:graphicData>
        </a:graphic>
      </p:graphicFrame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A6E2BA2-8DC5-504A-8276-DB97B9919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63B431D9-0AA5-A54F-AFCA-0DA6AFD65900}"/>
              </a:ext>
            </a:extLst>
          </p:cNvPr>
          <p:cNvSpPr txBox="1"/>
          <p:nvPr/>
        </p:nvSpPr>
        <p:spPr>
          <a:xfrm>
            <a:off x="8286992" y="2467758"/>
            <a:ext cx="333317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latin typeface="Gill Sans MT" panose="020B0502020104020203" pitchFamily="34" charset="0"/>
              </a:rPr>
              <a:t>Observation: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Stronger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correlation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between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models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of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same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Good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correlation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across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sampled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KGs</a:t>
            </a:r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  <p:graphicFrame>
        <p:nvGraphicFramePr>
          <p:cNvPr id="16" name="表格 13">
            <a:extLst>
              <a:ext uri="{FF2B5EF4-FFF2-40B4-BE49-F238E27FC236}">
                <a16:creationId xmlns:a16="http://schemas.microsoft.com/office/drawing/2014/main" id="{C6C06709-1AD3-EE44-82C5-868B39663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006232"/>
              </p:ext>
            </p:extLst>
          </p:nvPr>
        </p:nvGraphicFramePr>
        <p:xfrm>
          <a:off x="795533" y="1897712"/>
          <a:ext cx="70164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319">
                  <a:extLst>
                    <a:ext uri="{9D8B030D-6E8A-4147-A177-3AD203B41FA5}">
                      <a16:colId xmlns:a16="http://schemas.microsoft.com/office/drawing/2014/main" val="42087663"/>
                    </a:ext>
                  </a:extLst>
                </a:gridCol>
                <a:gridCol w="1724774">
                  <a:extLst>
                    <a:ext uri="{9D8B030D-6E8A-4147-A177-3AD203B41FA5}">
                      <a16:colId xmlns:a16="http://schemas.microsoft.com/office/drawing/2014/main" val="1288351073"/>
                    </a:ext>
                  </a:extLst>
                </a:gridCol>
                <a:gridCol w="1714126">
                  <a:extLst>
                    <a:ext uri="{9D8B030D-6E8A-4147-A177-3AD203B41FA5}">
                      <a16:colId xmlns:a16="http://schemas.microsoft.com/office/drawing/2014/main" val="2710318521"/>
                    </a:ext>
                  </a:extLst>
                </a:gridCol>
                <a:gridCol w="1565073">
                  <a:extLst>
                    <a:ext uri="{9D8B030D-6E8A-4147-A177-3AD203B41FA5}">
                      <a16:colId xmlns:a16="http://schemas.microsoft.com/office/drawing/2014/main" val="2767906440"/>
                    </a:ext>
                  </a:extLst>
                </a:gridCol>
                <a:gridCol w="1352137">
                  <a:extLst>
                    <a:ext uri="{9D8B030D-6E8A-4147-A177-3AD203B41FA5}">
                      <a16:colId xmlns:a16="http://schemas.microsoft.com/office/drawing/2014/main" val="2326351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No.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X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axis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Y</a:t>
                      </a:r>
                      <a:r>
                        <a:rPr lang="zh-CN" altLang="en-US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axis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Spearman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Pearson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0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>
                          <a:latin typeface="Gill Sans MT" panose="020B0502020104020203" pitchFamily="34" charset="0"/>
                        </a:rPr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Gill Sans MT" panose="020B0502020104020203" pitchFamily="34" charset="0"/>
                        </a:rPr>
                        <a:t>RotatE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0.2096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0.5842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4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DistMult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kern="120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0.7097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kern="120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0.6818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83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Gill Sans MT" panose="020B0502020104020203" pitchFamily="34" charset="0"/>
                        </a:rPr>
                        <a:t>3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Gill Sans MT" panose="020B0502020104020203" pitchFamily="34" charset="0"/>
                        </a:rPr>
                        <a:t>RotatE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Gill Sans MT" panose="020B0502020104020203" pitchFamily="34" charset="0"/>
                        </a:rPr>
                        <a:t>DistMult</a:t>
                      </a:r>
                      <a:endParaRPr lang="zh-CN" altLang="en-US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0.3153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0.5343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0052"/>
                  </a:ext>
                </a:extLst>
              </a:tr>
            </a:tbl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72A9C98B-743D-3F4E-9EE5-A70C96AC5ABA}"/>
              </a:ext>
            </a:extLst>
          </p:cNvPr>
          <p:cNvSpPr/>
          <p:nvPr/>
        </p:nvSpPr>
        <p:spPr>
          <a:xfrm>
            <a:off x="8213248" y="2350473"/>
            <a:ext cx="3082741" cy="2197320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93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A3F6DDB-FA98-D347-A186-813329854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609015"/>
              </p:ext>
            </p:extLst>
          </p:nvPr>
        </p:nvGraphicFramePr>
        <p:xfrm>
          <a:off x="196116" y="1364694"/>
          <a:ext cx="3097043" cy="494393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00435">
                  <a:extLst>
                    <a:ext uri="{9D8B030D-6E8A-4147-A177-3AD203B41FA5}">
                      <a16:colId xmlns:a16="http://schemas.microsoft.com/office/drawing/2014/main" val="1375063040"/>
                    </a:ext>
                  </a:extLst>
                </a:gridCol>
                <a:gridCol w="2396608">
                  <a:extLst>
                    <a:ext uri="{9D8B030D-6E8A-4147-A177-3AD203B41FA5}">
                      <a16:colId xmlns:a16="http://schemas.microsoft.com/office/drawing/2014/main" val="4102920454"/>
                    </a:ext>
                  </a:extLst>
                </a:gridCol>
              </a:tblGrid>
              <a:tr h="39796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altLang="zh-CN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altLang="zh-CN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Hyper-parameter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2304054547"/>
                  </a:ext>
                </a:extLst>
              </a:tr>
              <a:tr h="39796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L2 norm regularization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211660892"/>
                  </a:ext>
                </a:extLst>
              </a:tr>
              <a:tr h="39796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L3 norm regularization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155304474"/>
                  </a:ext>
                </a:extLst>
              </a:tr>
              <a:tr h="306484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Gamma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3545373833"/>
                  </a:ext>
                </a:extLst>
              </a:tr>
              <a:tr h="39796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4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Embedding dimension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1513723762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#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negative samples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125811447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6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Self-adversarial rate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2769020255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10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Training mode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4191527135"/>
                  </a:ext>
                </a:extLst>
              </a:tr>
              <a:tr h="39796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11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Filtering false negative samples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228740956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12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Initialization mode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1395656974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13</a:t>
                      </a:r>
                      <a:endParaRPr lang="zh-CN" sz="1200" kern="10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Loss function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1066654843"/>
                  </a:ext>
                </a:extLst>
              </a:tr>
              <a:tr h="338858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14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Learning rate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2397589844"/>
                  </a:ext>
                </a:extLst>
              </a:tr>
              <a:tr h="338858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00000"/>
                        </a:lnSpc>
                      </a:pPr>
                      <a:r>
                        <a:rPr lang="en-US" sz="1200" kern="100" dirty="0"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15</a:t>
                      </a:r>
                      <a:endParaRPr lang="zh-CN" sz="1200" kern="100" dirty="0"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343" marR="52343" marT="0" marB="0"/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Batch size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2343" marR="52343" marT="0" marB="0"/>
                </a:tc>
                <a:extLst>
                  <a:ext uri="{0D108BD9-81ED-4DB2-BD59-A6C34878D82A}">
                    <a16:rowId xmlns:a16="http://schemas.microsoft.com/office/drawing/2014/main" val="4152719890"/>
                  </a:ext>
                </a:extLst>
              </a:tr>
            </a:tbl>
          </a:graphicData>
        </a:graphic>
      </p:graphicFrame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BDAE54-8402-5543-A568-C35C1381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1FA155-569B-5B40-A0FE-8BB470E91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941" y="1760981"/>
            <a:ext cx="2702945" cy="18562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36DC2A-B26D-2A42-80D5-90B18C0E72D1}"/>
              </a:ext>
            </a:extLst>
          </p:cNvPr>
          <p:cNvSpPr txBox="1"/>
          <p:nvPr/>
        </p:nvSpPr>
        <p:spPr>
          <a:xfrm>
            <a:off x="3541671" y="1117704"/>
            <a:ext cx="383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dirty="0">
                <a:latin typeface="Gill Sans MT" panose="020B0502020104020203" pitchFamily="34" charset="0"/>
              </a:rPr>
              <a:t>loss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" altLang="zh-CN" sz="2000" dirty="0">
                <a:latin typeface="Gill Sans MT" panose="020B0502020104020203" pitchFamily="34" charset="0"/>
              </a:rPr>
              <a:t>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Gill Sans MT" panose="020B0502020104020203" pitchFamily="34" charset="0"/>
              </a:rPr>
              <a:t>MR, </a:t>
            </a:r>
            <a:r>
              <a:rPr lang="en" altLang="zh-CN" sz="1600" dirty="0" err="1">
                <a:latin typeface="Gill Sans MT" panose="020B0502020104020203" pitchFamily="34" charset="0"/>
              </a:rPr>
              <a:t>BCE_mean</a:t>
            </a:r>
            <a:r>
              <a:rPr lang="en" altLang="zh-CN" sz="1600" dirty="0">
                <a:latin typeface="Gill Sans MT" panose="020B0502020104020203" pitchFamily="34" charset="0"/>
              </a:rPr>
              <a:t>, </a:t>
            </a:r>
            <a:r>
              <a:rPr lang="en" altLang="zh-CN" sz="1600" dirty="0" err="1">
                <a:solidFill>
                  <a:srgbClr val="FF0000"/>
                </a:solidFill>
                <a:latin typeface="Gill Sans MT" panose="020B0502020104020203" pitchFamily="34" charset="0"/>
              </a:rPr>
              <a:t>BCE_sum</a:t>
            </a:r>
            <a:r>
              <a:rPr lang="en" altLang="zh-CN" sz="1600" dirty="0">
                <a:latin typeface="Gill Sans MT" panose="020B0502020104020203" pitchFamily="34" charset="0"/>
              </a:rPr>
              <a:t>, CE, </a:t>
            </a:r>
            <a:r>
              <a:rPr lang="en" altLang="zh-CN" sz="1600" dirty="0" err="1">
                <a:latin typeface="Gill Sans MT" panose="020B0502020104020203" pitchFamily="34" charset="0"/>
              </a:rPr>
              <a:t>BCE_adv</a:t>
            </a:r>
            <a:endParaRPr kumimoji="1" lang="zh-CN" altLang="en-US" sz="1600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4E10D7-7EA2-2446-BB83-1798F8EB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349" y="1760979"/>
            <a:ext cx="2702945" cy="18647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4AAD17-D9EC-6E41-BA5C-D25F4653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240" y="4327325"/>
            <a:ext cx="2758577" cy="18562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B22F7E-A20B-274F-896B-6F4632B85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242" y="4327324"/>
            <a:ext cx="2758577" cy="18562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F53C9B-C945-2841-AF83-37ED02C9C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553" y="4327323"/>
            <a:ext cx="2758578" cy="18562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0056D8-0252-C641-81EF-FC8EE446277E}"/>
              </a:ext>
            </a:extLst>
          </p:cNvPr>
          <p:cNvSpPr txBox="1"/>
          <p:nvPr/>
        </p:nvSpPr>
        <p:spPr>
          <a:xfrm>
            <a:off x="7452892" y="1117704"/>
            <a:ext cx="27585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#negative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samples</a:t>
            </a:r>
            <a:r>
              <a:rPr lang="en" altLang="zh-CN" sz="2000" dirty="0">
                <a:latin typeface="Gill Sans MT" panose="020B05020201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solidFill>
                  <a:srgbClr val="FF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</a:t>
            </a:r>
            <a:r>
              <a:rPr lang="en-US" altLang="zh-CN" sz="1600" kern="100" dirty="0">
                <a:solidFill>
                  <a:schemeClr val="dk1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, 8, 32, 128, 512, 2048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1600" dirty="0">
              <a:latin typeface="Gill Sans MT" panose="020B0502020104020203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39209A-5388-8049-A03D-679875482E00}"/>
              </a:ext>
            </a:extLst>
          </p:cNvPr>
          <p:cNvSpPr txBox="1"/>
          <p:nvPr/>
        </p:nvSpPr>
        <p:spPr>
          <a:xfrm>
            <a:off x="9527554" y="3592855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Gamma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solidFill>
                  <a:srgbClr val="92D050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10</a:t>
            </a:r>
            <a:r>
              <a:rPr lang="en-US" altLang="zh-CN" sz="2000" kern="100" dirty="0">
                <a:solidFill>
                  <a:schemeClr val="dk1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, 50, 200</a:t>
            </a:r>
            <a:endParaRPr lang="zh-CN" altLang="en-US" sz="2000" kern="100" dirty="0">
              <a:solidFill>
                <a:schemeClr val="dk1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222041-E5F0-A641-B94E-4676BF458621}"/>
              </a:ext>
            </a:extLst>
          </p:cNvPr>
          <p:cNvSpPr txBox="1"/>
          <p:nvPr/>
        </p:nvSpPr>
        <p:spPr>
          <a:xfrm>
            <a:off x="6617783" y="3594571"/>
            <a:ext cx="2073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Gill Sans MT" panose="020B0502020104020203" pitchFamily="34" charset="0"/>
              </a:rPr>
              <a:t>Batchsize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92D050"/>
                </a:solidFill>
                <a:latin typeface="Gill Sans MT" panose="020B0502020104020203" pitchFamily="34" charset="0"/>
              </a:rPr>
              <a:t>128</a:t>
            </a:r>
            <a:r>
              <a:rPr lang="en-US" altLang="zh-CN" sz="2000" dirty="0">
                <a:latin typeface="Gill Sans MT" panose="020B0502020104020203" pitchFamily="34" charset="0"/>
              </a:rPr>
              <a:t>, 512, 2048</a:t>
            </a:r>
            <a:endParaRPr lang="zh-CN" altLang="en-US" sz="2000" kern="100" dirty="0">
              <a:solidFill>
                <a:schemeClr val="dk1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47913C-1EC1-014A-BF6D-974B511C543F}"/>
              </a:ext>
            </a:extLst>
          </p:cNvPr>
          <p:cNvSpPr txBox="1"/>
          <p:nvPr/>
        </p:nvSpPr>
        <p:spPr>
          <a:xfrm>
            <a:off x="4058146" y="3619437"/>
            <a:ext cx="2005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Learning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solidFill>
                  <a:srgbClr val="92D050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10</a:t>
            </a:r>
            <a:r>
              <a:rPr lang="en-US" altLang="zh-CN" sz="2000" kern="100" baseline="30000" dirty="0">
                <a:solidFill>
                  <a:srgbClr val="92D050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-4</a:t>
            </a:r>
            <a:r>
              <a:rPr lang="en-US" altLang="zh-CN" sz="2000" kern="100" baseline="30000" dirty="0">
                <a:solidFill>
                  <a:schemeClr val="dk1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2000" kern="100" dirty="0">
                <a:solidFill>
                  <a:schemeClr val="dk1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,10</a:t>
            </a:r>
            <a:r>
              <a:rPr lang="en-US" altLang="zh-CN" sz="2000" kern="100" baseline="30000" dirty="0">
                <a:solidFill>
                  <a:schemeClr val="dk1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-3</a:t>
            </a:r>
            <a:r>
              <a:rPr lang="en-US" altLang="zh-CN" sz="2000" kern="100" dirty="0">
                <a:solidFill>
                  <a:schemeClr val="dk1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, 10</a:t>
            </a:r>
            <a:r>
              <a:rPr lang="en-US" altLang="zh-CN" sz="2000" kern="100" baseline="30000" dirty="0">
                <a:solidFill>
                  <a:schemeClr val="dk1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-2</a:t>
            </a:r>
            <a:r>
              <a:rPr lang="en-US" altLang="zh-CN" sz="2000" kern="100" dirty="0">
                <a:solidFill>
                  <a:schemeClr val="dk1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, </a:t>
            </a:r>
            <a:endParaRPr lang="zh-CN" altLang="en-US" sz="2000" kern="100" baseline="30000" dirty="0">
              <a:solidFill>
                <a:schemeClr val="dk1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kern="100" dirty="0">
              <a:solidFill>
                <a:schemeClr val="dk1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F500E95-E400-2E41-86A4-A152EE10C238}"/>
              </a:ext>
            </a:extLst>
          </p:cNvPr>
          <p:cNvSpPr/>
          <p:nvPr/>
        </p:nvSpPr>
        <p:spPr>
          <a:xfrm>
            <a:off x="4931293" y="1780143"/>
            <a:ext cx="650240" cy="59944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2558822-5BFF-8E41-B223-D2E57EC09DE9}"/>
              </a:ext>
            </a:extLst>
          </p:cNvPr>
          <p:cNvSpPr/>
          <p:nvPr/>
        </p:nvSpPr>
        <p:spPr>
          <a:xfrm>
            <a:off x="3689868" y="5581070"/>
            <a:ext cx="650240" cy="599440"/>
          </a:xfrm>
          <a:prstGeom prst="ellipse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2558822-5BFF-8E41-B223-D2E57EC09DE9}"/>
              </a:ext>
            </a:extLst>
          </p:cNvPr>
          <p:cNvSpPr/>
          <p:nvPr/>
        </p:nvSpPr>
        <p:spPr>
          <a:xfrm>
            <a:off x="6448445" y="5608990"/>
            <a:ext cx="650240" cy="599440"/>
          </a:xfrm>
          <a:prstGeom prst="ellipse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2558822-5BFF-8E41-B223-D2E57EC09DE9}"/>
              </a:ext>
            </a:extLst>
          </p:cNvPr>
          <p:cNvSpPr/>
          <p:nvPr/>
        </p:nvSpPr>
        <p:spPr>
          <a:xfrm>
            <a:off x="9207022" y="5581070"/>
            <a:ext cx="650240" cy="599440"/>
          </a:xfrm>
          <a:prstGeom prst="ellipse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7F72AAD-4F75-4B40-ACC3-B03CAFC3DD43}"/>
              </a:ext>
            </a:extLst>
          </p:cNvPr>
          <p:cNvSpPr/>
          <p:nvPr/>
        </p:nvSpPr>
        <p:spPr>
          <a:xfrm>
            <a:off x="7360350" y="1764035"/>
            <a:ext cx="650240" cy="59944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A4393DAC-7B41-7F40-B5DD-DA65F045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Experiments: searching via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KG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sampling</a:t>
            </a:r>
            <a:endParaRPr lang="en" altLang="zh-CN" sz="3200" b="1" i="1" dirty="0">
              <a:solidFill>
                <a:srgbClr val="0070C0"/>
              </a:solidFill>
              <a:effectLst/>
            </a:endParaRPr>
          </a:p>
        </p:txBody>
      </p:sp>
      <p:sp>
        <p:nvSpPr>
          <p:cNvPr id="24" name="上下箭头 23">
            <a:extLst>
              <a:ext uri="{FF2B5EF4-FFF2-40B4-BE49-F238E27FC236}">
                <a16:creationId xmlns:a16="http://schemas.microsoft.com/office/drawing/2014/main" id="{19AC4C26-8958-5545-8C2C-3292847FB1FD}"/>
              </a:ext>
            </a:extLst>
          </p:cNvPr>
          <p:cNvSpPr/>
          <p:nvPr/>
        </p:nvSpPr>
        <p:spPr>
          <a:xfrm>
            <a:off x="10625493" y="1931001"/>
            <a:ext cx="276059" cy="950416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9CD0A1-C92C-9949-A781-679DEFEE110F}"/>
              </a:ext>
            </a:extLst>
          </p:cNvPr>
          <p:cNvSpPr txBox="1"/>
          <p:nvPr/>
        </p:nvSpPr>
        <p:spPr>
          <a:xfrm>
            <a:off x="10247779" y="1257050"/>
            <a:ext cx="97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✗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lower</a:t>
            </a:r>
          </a:p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rankings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E9797A3-3264-F046-8ED9-1E2DC96D759E}"/>
              </a:ext>
            </a:extLst>
          </p:cNvPr>
          <p:cNvSpPr txBox="1"/>
          <p:nvPr/>
        </p:nvSpPr>
        <p:spPr>
          <a:xfrm>
            <a:off x="10277959" y="2910505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92D050"/>
                </a:solidFill>
                <a:latin typeface="Gill Sans MT" panose="020B0502020104020203" pitchFamily="34" charset="0"/>
              </a:rPr>
              <a:t>✓ </a:t>
            </a:r>
            <a:r>
              <a:rPr kumimoji="1" lang="en-US" altLang="zh-CN" dirty="0">
                <a:solidFill>
                  <a:srgbClr val="92D050"/>
                </a:solidFill>
                <a:latin typeface="Gill Sans MT" panose="020B0502020104020203" pitchFamily="34" charset="0"/>
              </a:rPr>
              <a:t>higher</a:t>
            </a:r>
          </a:p>
          <a:p>
            <a:pPr algn="ctr"/>
            <a:r>
              <a:rPr kumimoji="1" lang="en-US" altLang="zh-CN" dirty="0">
                <a:solidFill>
                  <a:srgbClr val="92D050"/>
                </a:solidFill>
                <a:latin typeface="Gill Sans MT" panose="020B0502020104020203" pitchFamily="34" charset="0"/>
              </a:rPr>
              <a:t>rankings</a:t>
            </a:r>
          </a:p>
        </p:txBody>
      </p:sp>
    </p:spTree>
    <p:extLst>
      <p:ext uri="{BB962C8B-B14F-4D97-AF65-F5344CB8AC3E}">
        <p14:creationId xmlns:p14="http://schemas.microsoft.com/office/powerpoint/2010/main" val="2431018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Experiments</a:t>
            </a:r>
            <a:endParaRPr lang="en" altLang="zh-CN" sz="3200" b="1" i="1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78" y="1085181"/>
            <a:ext cx="6814650" cy="2785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 dirty="0"/>
              <a:t>Summary</a:t>
            </a:r>
          </a:p>
          <a:p>
            <a:r>
              <a:rPr kumimoji="1" lang="en-US" altLang="zh-CN" sz="2400" dirty="0"/>
              <a:t>directly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search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full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quite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slow</a:t>
            </a:r>
          </a:p>
          <a:p>
            <a:r>
              <a:rPr kumimoji="1" lang="en-US" altLang="zh-CN" sz="2400" dirty="0"/>
              <a:t>good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correlation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across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scale/model/dataset</a:t>
            </a:r>
          </a:p>
          <a:p>
            <a:r>
              <a:rPr kumimoji="1" lang="en-US" altLang="zh-CN" sz="2400" dirty="0"/>
              <a:t>two-step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searching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might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practical</a:t>
            </a:r>
          </a:p>
          <a:p>
            <a:pPr lvl="1"/>
            <a:r>
              <a:rPr kumimoji="1" lang="en-US" altLang="zh-CN" sz="2000" dirty="0"/>
              <a:t>sample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subgraph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proceed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searching</a:t>
            </a:r>
          </a:p>
          <a:p>
            <a:pPr lvl="1"/>
            <a:r>
              <a:rPr kumimoji="1" lang="en-US" altLang="zh-CN" sz="2000" dirty="0"/>
              <a:t>transfer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full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finetune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B76BB3F-0D35-7A43-8E88-954B43714C85}"/>
              </a:ext>
            </a:extLst>
          </p:cNvPr>
          <p:cNvSpPr txBox="1">
            <a:spLocks/>
          </p:cNvSpPr>
          <p:nvPr/>
        </p:nvSpPr>
        <p:spPr>
          <a:xfrm>
            <a:off x="7208876" y="1063915"/>
            <a:ext cx="4876483" cy="26859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b="1" dirty="0">
                <a:solidFill>
                  <a:schemeClr val="accent1"/>
                </a:solidFill>
              </a:rPr>
              <a:t>TODO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experiments</a:t>
            </a:r>
          </a:p>
          <a:p>
            <a:r>
              <a:rPr kumimoji="1" lang="en-US" altLang="zh-CN" sz="2600" dirty="0"/>
              <a:t>Importance/sensitivity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estimation</a:t>
            </a:r>
          </a:p>
          <a:p>
            <a:r>
              <a:rPr kumimoji="1" lang="en-US" altLang="zh-CN" sz="2600" dirty="0"/>
              <a:t>General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model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search</a:t>
            </a:r>
          </a:p>
          <a:p>
            <a:r>
              <a:rPr kumimoji="1" lang="en-US" altLang="zh-CN" sz="2600" dirty="0"/>
              <a:t>Transfer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to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original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KG</a:t>
            </a:r>
          </a:p>
          <a:p>
            <a:r>
              <a:rPr kumimoji="1" lang="en-US" altLang="zh-CN" sz="2600" dirty="0"/>
              <a:t>Transfer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to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other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datasets</a:t>
            </a:r>
          </a:p>
          <a:p>
            <a:r>
              <a:rPr kumimoji="1" lang="en-US" altLang="zh-CN" sz="2600" dirty="0"/>
              <a:t>Transfer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to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other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KGE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tasks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CC33D41-CECE-0144-9E58-0D04CB300D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3223" y="3771169"/>
                <a:ext cx="10503856" cy="29113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90204" pitchFamily="34" charset="0"/>
                  <a:buNone/>
                </a:pPr>
                <a:r>
                  <a:rPr kumimoji="1" lang="en-US" altLang="zh-CN" sz="2000" b="1" dirty="0"/>
                  <a:t>Potential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two-step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configuration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searching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for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knowledge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graph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embedding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Inputs:</a:t>
                </a:r>
                <a:r>
                  <a:rPr kumimoji="1" lang="zh-CN" altLang="en-US" sz="2000" dirty="0"/>
                  <a:t>  </a:t>
                </a:r>
                <a:r>
                  <a:rPr kumimoji="1" lang="en-US" altLang="zh-CN" sz="2000" dirty="0"/>
                  <a:t>KG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KGE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model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kumimoji="1" lang="en-US" altLang="zh-CN" sz="2000" i="1" dirty="0"/>
              </a:p>
              <a:p>
                <a:r>
                  <a:rPr kumimoji="1" lang="en-US" altLang="zh-CN" sz="2000" dirty="0"/>
                  <a:t>step1: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sample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configurations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l-GR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train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on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l-GR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kumimoji="1" lang="zh-CN" altLang="en-US" sz="2000" i="1" dirty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zh-CN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kumimoji="1" lang="el-GR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sz="2000" dirty="0"/>
              </a:p>
              <a:p>
                <a:r>
                  <a:rPr kumimoji="1" lang="en-US" altLang="zh-CN" sz="2000" dirty="0"/>
                  <a:t>step2: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get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top-k1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configurations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 err="1"/>
                  <a:t>w.r.t.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l-GR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  <a:p>
                <a:r>
                  <a:rPr kumimoji="1" lang="en-US" altLang="zh-CN" sz="2000" dirty="0"/>
                  <a:t>step3: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compute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dataset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similarity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comparing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l-GR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l-GR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  <m:sup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recommend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configurations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  <a:p>
                <a:r>
                  <a:rPr kumimoji="1" lang="en-US" altLang="zh-CN" sz="2000" dirty="0"/>
                  <a:t>step4: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finetune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zh-CN" altLang="en-US" sz="2000" i="1" dirty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on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get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optimal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zh-CN" alt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zh-CN" altLang="en-US" sz="2000" i="1" dirty="0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kumimoji="1" lang="zh-CN" alt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kumimoji="1"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func>
                  </m:oMath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Output: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zh-CN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zh-CN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CC33D41-CECE-0144-9E58-0D04CB30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23" y="3771169"/>
                <a:ext cx="10503856" cy="2911324"/>
              </a:xfrm>
              <a:prstGeom prst="rect">
                <a:avLst/>
              </a:prstGeom>
              <a:blipFill>
                <a:blip r:embed="rId2"/>
                <a:stretch>
                  <a:fillRect l="-604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220E1411-949D-2843-BF2F-175D6F027FC1}"/>
              </a:ext>
            </a:extLst>
          </p:cNvPr>
          <p:cNvCxnSpPr>
            <a:cxnSpLocks/>
          </p:cNvCxnSpPr>
          <p:nvPr/>
        </p:nvCxnSpPr>
        <p:spPr>
          <a:xfrm>
            <a:off x="7091070" y="1106447"/>
            <a:ext cx="0" cy="259368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>
            <a:extLst>
              <a:ext uri="{FF2B5EF4-FFF2-40B4-BE49-F238E27FC236}">
                <a16:creationId xmlns:a16="http://schemas.microsoft.com/office/drawing/2014/main" id="{C5480098-1E04-6849-8D52-FBE5F8D59DDB}"/>
              </a:ext>
            </a:extLst>
          </p:cNvPr>
          <p:cNvSpPr/>
          <p:nvPr/>
        </p:nvSpPr>
        <p:spPr>
          <a:xfrm>
            <a:off x="988834" y="3718377"/>
            <a:ext cx="10579387" cy="2911324"/>
          </a:xfrm>
          <a:prstGeom prst="roundRect">
            <a:avLst>
              <a:gd name="adj" fmla="val 9363"/>
            </a:avLst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B4CAD47-678C-B449-AA7E-559DD318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2244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Understanding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KGE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components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Searching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experiments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Key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takeaway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A71FCB-DDEC-5E4E-8951-273829C5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435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562" y="1065853"/>
            <a:ext cx="3969985" cy="5278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 dirty="0"/>
              <a:t>Recall 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difficulties</a:t>
            </a:r>
          </a:p>
          <a:p>
            <a:pPr marL="0" indent="0">
              <a:buNone/>
            </a:pPr>
            <a:r>
              <a:rPr kumimoji="1" lang="en" altLang="zh-CN" sz="2400" dirty="0"/>
              <a:t>﻿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choice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configuration</a:t>
            </a:r>
          </a:p>
          <a:p>
            <a:pPr marL="0" indent="0">
              <a:buNone/>
            </a:pPr>
            <a:r>
              <a:rPr kumimoji="1" lang="en-US" altLang="zh-CN" sz="2400" dirty="0"/>
              <a:t>A fair comparison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strategy</a:t>
            </a:r>
          </a:p>
          <a:p>
            <a:pPr marL="0" indent="0">
              <a:buNone/>
            </a:pPr>
            <a:r>
              <a:rPr kumimoji="1" lang="en-US" altLang="zh-CN" sz="2400" dirty="0"/>
              <a:t>Lacking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understanding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components</a:t>
            </a:r>
            <a:endParaRPr kumimoji="1" lang="en" altLang="zh-CN" sz="2400" dirty="0"/>
          </a:p>
          <a:p>
            <a:pPr lvl="1"/>
            <a:endParaRPr kumimoji="1" lang="en-US" altLang="zh-CN" sz="2000" dirty="0">
              <a:solidFill>
                <a:srgbClr val="FF0000"/>
              </a:solidFill>
            </a:endParaRPr>
          </a:p>
          <a:p>
            <a:pPr lvl="1"/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CBEF0F4-4F30-1A41-9595-B7594F7AFEA8}"/>
              </a:ext>
            </a:extLst>
          </p:cNvPr>
          <p:cNvSpPr txBox="1">
            <a:spLocks/>
          </p:cNvSpPr>
          <p:nvPr/>
        </p:nvSpPr>
        <p:spPr>
          <a:xfrm>
            <a:off x="5736743" y="1065853"/>
            <a:ext cx="5748695" cy="2999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en-US" altLang="zh-CN" b="1" dirty="0"/>
              <a:t>KGbench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kumimoji="1" lang="en-US" altLang="zh-CN" dirty="0"/>
              <a:t>Automated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configuration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kumimoji="1" lang="en-US" altLang="zh-CN" dirty="0"/>
              <a:t>Benchmarking 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comparison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principle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components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7EA2F74-863C-8F41-B7A9-83554717B6BC}"/>
              </a:ext>
            </a:extLst>
          </p:cNvPr>
          <p:cNvSpPr/>
          <p:nvPr/>
        </p:nvSpPr>
        <p:spPr>
          <a:xfrm>
            <a:off x="4676549" y="1793560"/>
            <a:ext cx="254977" cy="254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28AE580-EA51-AB4B-9D5C-CFE78FAA5EBD}"/>
              </a:ext>
            </a:extLst>
          </p:cNvPr>
          <p:cNvSpPr/>
          <p:nvPr/>
        </p:nvSpPr>
        <p:spPr>
          <a:xfrm>
            <a:off x="5855724" y="1790554"/>
            <a:ext cx="254977" cy="2549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1CE309D-1C7D-DE44-856E-C3A1A16B096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4931526" y="1918043"/>
            <a:ext cx="924198" cy="300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C28AE580-EA51-AB4B-9D5C-CFE78FAA5EBD}"/>
              </a:ext>
            </a:extLst>
          </p:cNvPr>
          <p:cNvSpPr/>
          <p:nvPr/>
        </p:nvSpPr>
        <p:spPr>
          <a:xfrm>
            <a:off x="5855724" y="2444017"/>
            <a:ext cx="254977" cy="2549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8B706B5-CDE2-1549-AFFF-4AA05E6119DF}"/>
              </a:ext>
            </a:extLst>
          </p:cNvPr>
          <p:cNvSpPr/>
          <p:nvPr/>
        </p:nvSpPr>
        <p:spPr>
          <a:xfrm>
            <a:off x="4676547" y="3170750"/>
            <a:ext cx="254977" cy="254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07B03DB-C157-F342-9166-644A46BEAB68}"/>
              </a:ext>
            </a:extLst>
          </p:cNvPr>
          <p:cNvSpPr/>
          <p:nvPr/>
        </p:nvSpPr>
        <p:spPr>
          <a:xfrm>
            <a:off x="4676548" y="2445188"/>
            <a:ext cx="254977" cy="254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1CE309D-1C7D-DE44-856E-C3A1A16B096C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>
          <a:xfrm flipV="1">
            <a:off x="4931525" y="2571506"/>
            <a:ext cx="924199" cy="1171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1CE309D-1C7D-DE44-856E-C3A1A16B096C}"/>
              </a:ext>
            </a:extLst>
          </p:cNvPr>
          <p:cNvCxnSpPr>
            <a:cxnSpLocks/>
            <a:stCxn id="15" idx="6"/>
            <a:endCxn id="36" idx="2"/>
          </p:cNvCxnSpPr>
          <p:nvPr/>
        </p:nvCxnSpPr>
        <p:spPr>
          <a:xfrm flipV="1">
            <a:off x="4931524" y="3298238"/>
            <a:ext cx="924200" cy="1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B6EFC110-3134-E344-A2B6-2A52AB64FCF4}"/>
              </a:ext>
            </a:extLst>
          </p:cNvPr>
          <p:cNvSpPr/>
          <p:nvPr/>
        </p:nvSpPr>
        <p:spPr>
          <a:xfrm>
            <a:off x="5855724" y="3170749"/>
            <a:ext cx="254977" cy="2549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AA5940B9-46D2-D340-BC2C-4606B6B6AB00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chemeClr val="accent1"/>
                </a:solidFill>
              </a:rPr>
              <a:t>Key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takeaways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79F8A5C4-A9D6-4D44-B80F-2E20CBD0C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98" y="4364093"/>
            <a:ext cx="4646885" cy="140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D5832B-AE71-CD43-9C9F-EFDAEF16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38</a:t>
            </a:fld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3C1585-548C-8941-8DB8-1A63A86F018E}"/>
              </a:ext>
            </a:extLst>
          </p:cNvPr>
          <p:cNvSpPr txBox="1"/>
          <p:nvPr/>
        </p:nvSpPr>
        <p:spPr>
          <a:xfrm>
            <a:off x="5449660" y="4364092"/>
            <a:ext cx="599096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Gill Sans MT" panose="020B0502020104020203" pitchFamily="34" charset="0"/>
              </a:rPr>
              <a:t>TODO</a:t>
            </a:r>
            <a:r>
              <a:rPr kumimoji="1" lang="zh-CN" altLang="en-US" sz="2400" b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latin typeface="Gill Sans MT" panose="020B0502020104020203" pitchFamily="34" charset="0"/>
              </a:rPr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Experiment-driven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→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comprehensive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experiments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endParaRPr kumimoji="1" lang="en-US" altLang="zh-CN" sz="20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Deep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insights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+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theoretical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Summary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and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refine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key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novelty</a:t>
            </a:r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29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3534"/>
            <a:ext cx="10515600" cy="52542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sz="1400" dirty="0"/>
              <a:t>[1]</a:t>
            </a:r>
            <a:r>
              <a:rPr kumimoji="1" lang="zh-CN" altLang="en-US" sz="1400" dirty="0"/>
              <a:t> </a:t>
            </a:r>
            <a:r>
              <a:rPr lang="en" altLang="zh-CN" sz="1400" dirty="0"/>
              <a:t>Rossi, Andrea, et al. "Knowledge graph embedding for link prediction: A comparative analysis." </a:t>
            </a:r>
            <a:r>
              <a:rPr lang="en" altLang="zh-CN" sz="1400" i="1" dirty="0"/>
              <a:t>ACM Transactions on Knowledge Discovery from Data (TKDD)</a:t>
            </a:r>
            <a:r>
              <a:rPr lang="en" altLang="zh-CN" sz="1400" dirty="0"/>
              <a:t> 15.2 (2021): 1-49.</a:t>
            </a:r>
            <a:endParaRPr kumimoji="1" lang="en-US" altLang="zh-CN" sz="1400" dirty="0"/>
          </a:p>
          <a:p>
            <a:pPr marL="0" indent="0">
              <a:buNone/>
            </a:pPr>
            <a:r>
              <a:rPr kumimoji="1" lang="en-US" altLang="zh-CN" sz="1400" dirty="0"/>
              <a:t>[2]</a:t>
            </a:r>
            <a:r>
              <a:rPr kumimoji="1" lang="zh-CN" altLang="en-US" sz="1400" dirty="0"/>
              <a:t> </a:t>
            </a:r>
            <a:r>
              <a:rPr lang="en" altLang="zh-CN" sz="1400" dirty="0"/>
              <a:t>Ruffinelli, Daniel, Samuel </a:t>
            </a:r>
            <a:r>
              <a:rPr lang="en" altLang="zh-CN" sz="1400" dirty="0" err="1"/>
              <a:t>Broscheit</a:t>
            </a:r>
            <a:r>
              <a:rPr lang="en" altLang="zh-CN" sz="1400" dirty="0"/>
              <a:t>, and Rainer </a:t>
            </a:r>
            <a:r>
              <a:rPr lang="en" altLang="zh-CN" sz="1400" dirty="0" err="1"/>
              <a:t>Gemulla</a:t>
            </a:r>
            <a:r>
              <a:rPr lang="en" altLang="zh-CN" sz="1400" dirty="0"/>
              <a:t>. "You can teach an old dog new tricks! on training knowledge graph embeddings." </a:t>
            </a:r>
            <a:r>
              <a:rPr lang="en" altLang="zh-CN" sz="1400" i="1" dirty="0"/>
              <a:t>International Conference on Learning Representations</a:t>
            </a:r>
            <a:r>
              <a:rPr lang="en" altLang="zh-CN" sz="1400" dirty="0"/>
              <a:t>. 2019.</a:t>
            </a:r>
            <a:endParaRPr kumimoji="1"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[3]</a:t>
            </a:r>
            <a:r>
              <a:rPr lang="zh-CN" altLang="en-US" sz="1400" dirty="0"/>
              <a:t> </a:t>
            </a:r>
            <a:r>
              <a:rPr lang="en" altLang="zh-CN" sz="1400" dirty="0"/>
              <a:t>Ji, </a:t>
            </a:r>
            <a:r>
              <a:rPr lang="en" altLang="zh-CN" sz="1400" dirty="0" err="1"/>
              <a:t>Shaoxiong</a:t>
            </a:r>
            <a:r>
              <a:rPr lang="en" altLang="zh-CN" sz="1400" dirty="0"/>
              <a:t>, et al. "A survey on knowledge graphs: Representation, acquisition, and applications." </a:t>
            </a:r>
            <a:r>
              <a:rPr lang="en" altLang="zh-CN" sz="1400" i="1" dirty="0"/>
              <a:t>IEEE Transactions on Neural Networks and Learning Systems</a:t>
            </a:r>
            <a:r>
              <a:rPr lang="en" altLang="zh-CN" sz="1400" dirty="0"/>
              <a:t> (2021).</a:t>
            </a:r>
          </a:p>
          <a:p>
            <a:pPr marL="0" indent="0">
              <a:buNone/>
            </a:pPr>
            <a:r>
              <a:rPr lang="en-US" altLang="zh-CN" sz="1400" dirty="0"/>
              <a:t>[4]</a:t>
            </a:r>
            <a:r>
              <a:rPr lang="zh-CN" altLang="en-US" sz="1400" dirty="0"/>
              <a:t> </a:t>
            </a:r>
            <a:r>
              <a:rPr lang="en" altLang="zh-CN" sz="1400" dirty="0"/>
              <a:t>Zhang, Yongqi, et al. "</a:t>
            </a:r>
            <a:r>
              <a:rPr lang="en" altLang="zh-CN" sz="1400" dirty="0" err="1"/>
              <a:t>NSCaching</a:t>
            </a:r>
            <a:r>
              <a:rPr lang="en" altLang="zh-CN" sz="1400" dirty="0"/>
              <a:t>: simple and efficient negative sampling for knowledge graph embedding." </a:t>
            </a:r>
            <a:r>
              <a:rPr lang="en" altLang="zh-CN" sz="1400" i="1" dirty="0"/>
              <a:t>2019 IEEE 35th International Conference on Data Engineering (ICDE)</a:t>
            </a:r>
            <a:r>
              <a:rPr lang="en" altLang="zh-CN" sz="1400" dirty="0"/>
              <a:t>. IEEE, 2019.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[5]</a:t>
            </a:r>
            <a:r>
              <a:rPr lang="zh-CN" altLang="en-US" sz="1400" dirty="0"/>
              <a:t> </a:t>
            </a:r>
            <a:r>
              <a:rPr lang="en" altLang="zh-CN" sz="1400" dirty="0"/>
              <a:t>Sun, </a:t>
            </a:r>
            <a:r>
              <a:rPr lang="en" altLang="zh-CN" sz="1400" dirty="0" err="1"/>
              <a:t>Zhiqing</a:t>
            </a:r>
            <a:r>
              <a:rPr lang="en" altLang="zh-CN" sz="1400" dirty="0"/>
              <a:t>, et al. "A Re-evaluation of Knowledge Graph Completion Methods." </a:t>
            </a:r>
            <a:r>
              <a:rPr lang="en" altLang="zh-CN" sz="1400" i="1" dirty="0"/>
              <a:t>Proceedings of the 58th Annual Meeting of the Association for Computational Linguistics</a:t>
            </a:r>
            <a:r>
              <a:rPr lang="en" altLang="zh-CN" sz="1400" dirty="0"/>
              <a:t>. 2020.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[6]</a:t>
            </a:r>
            <a:r>
              <a:rPr lang="zh-CN" altLang="en-US" sz="1400" dirty="0"/>
              <a:t> </a:t>
            </a:r>
            <a:r>
              <a:rPr lang="en" altLang="zh-CN" sz="1400" dirty="0"/>
              <a:t>Ding, </a:t>
            </a:r>
            <a:r>
              <a:rPr lang="en" altLang="zh-CN" sz="1400" dirty="0" err="1"/>
              <a:t>Jingtao</a:t>
            </a:r>
            <a:r>
              <a:rPr lang="en" altLang="zh-CN" sz="1400" dirty="0"/>
              <a:t>, et al. "Simplify and </a:t>
            </a:r>
            <a:r>
              <a:rPr lang="en" altLang="zh-CN" sz="1400" dirty="0" err="1"/>
              <a:t>Robustify</a:t>
            </a:r>
            <a:r>
              <a:rPr lang="en" altLang="zh-CN" sz="1400" dirty="0"/>
              <a:t> Negative Sampling for Implicit Collaborative Filtering." </a:t>
            </a:r>
            <a:r>
              <a:rPr lang="en" altLang="zh-CN" sz="1400" i="1" dirty="0" err="1"/>
              <a:t>arXiv</a:t>
            </a:r>
            <a:r>
              <a:rPr lang="en" altLang="zh-CN" sz="1400" i="1" dirty="0"/>
              <a:t> preprint arXiv:2009.03376</a:t>
            </a:r>
            <a:r>
              <a:rPr lang="en" altLang="zh-CN" sz="1400" dirty="0"/>
              <a:t> (2020).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[7]</a:t>
            </a:r>
            <a:r>
              <a:rPr lang="zh-CN" altLang="en-US" sz="1400" dirty="0"/>
              <a:t> </a:t>
            </a:r>
            <a:r>
              <a:rPr lang="en" altLang="zh-CN" sz="1400" dirty="0"/>
              <a:t>Yang, Zhen, et al. "Understanding negative sampling in graph representation learning." </a:t>
            </a:r>
            <a:r>
              <a:rPr lang="en" altLang="zh-CN" sz="1400" i="1" dirty="0"/>
              <a:t>Proceedings of the 26th ACM SIGKDD International Conference on Knowledge Discovery &amp; Data Mining</a:t>
            </a:r>
            <a:r>
              <a:rPr lang="en" altLang="zh-CN" sz="1400" dirty="0"/>
              <a:t>. 2020.</a:t>
            </a:r>
          </a:p>
          <a:p>
            <a:pPr marL="0" indent="0">
              <a:buNone/>
            </a:pPr>
            <a:r>
              <a:rPr lang="en-US" altLang="zh-CN" sz="1400" dirty="0"/>
              <a:t>[8]</a:t>
            </a:r>
            <a:r>
              <a:rPr lang="zh-CN" altLang="en-US" sz="1400" dirty="0"/>
              <a:t> </a:t>
            </a:r>
            <a:r>
              <a:rPr lang="en" altLang="zh-CN" sz="1400" dirty="0"/>
              <a:t>Wang, Quan, et al. "Knowledge graph embedding: A survey of approaches and applications." </a:t>
            </a:r>
            <a:r>
              <a:rPr lang="en" altLang="zh-CN" sz="1400" i="1" dirty="0"/>
              <a:t>IEEE Transactions on Knowledge and Data Engineering</a:t>
            </a:r>
            <a:r>
              <a:rPr lang="en" altLang="zh-CN" sz="1400" dirty="0"/>
              <a:t> 29.12 (2017): 2724-2743.</a:t>
            </a:r>
          </a:p>
          <a:p>
            <a:pPr marL="0" indent="0">
              <a:buNone/>
            </a:pPr>
            <a:r>
              <a:rPr lang="en-US" altLang="zh-CN" sz="1400" dirty="0"/>
              <a:t>[9]</a:t>
            </a:r>
            <a:r>
              <a:rPr lang="zh-CN" altLang="en-US" sz="1400" dirty="0"/>
              <a:t> </a:t>
            </a:r>
            <a:r>
              <a:rPr lang="en" altLang="zh-CN" sz="1400" dirty="0"/>
              <a:t>Zhang, </a:t>
            </a:r>
            <a:r>
              <a:rPr lang="en" altLang="zh-CN" sz="1400" dirty="0" err="1"/>
              <a:t>Zhanqiu</a:t>
            </a:r>
            <a:r>
              <a:rPr lang="en" altLang="zh-CN" sz="1400" dirty="0"/>
              <a:t>, </a:t>
            </a:r>
            <a:r>
              <a:rPr lang="en" altLang="zh-CN" sz="1400" dirty="0" err="1"/>
              <a:t>Jianyu</a:t>
            </a:r>
            <a:r>
              <a:rPr lang="en" altLang="zh-CN" sz="1400" dirty="0"/>
              <a:t> Cai, and </a:t>
            </a:r>
            <a:r>
              <a:rPr lang="en" altLang="zh-CN" sz="1400" dirty="0" err="1"/>
              <a:t>Jie</a:t>
            </a:r>
            <a:r>
              <a:rPr lang="en" altLang="zh-CN" sz="1400" dirty="0"/>
              <a:t> Wang. "Duality-Induced </a:t>
            </a:r>
            <a:r>
              <a:rPr lang="en" altLang="zh-CN" sz="1400" dirty="0" err="1"/>
              <a:t>Regularizer</a:t>
            </a:r>
            <a:r>
              <a:rPr lang="en" altLang="zh-CN" sz="1400" dirty="0"/>
              <a:t> for Tensor Factorization Based Knowledge Graph Completion." </a:t>
            </a:r>
            <a:r>
              <a:rPr lang="en" altLang="zh-CN" sz="1400" i="1" dirty="0"/>
              <a:t>Advances in Neural Information Processing Systems</a:t>
            </a:r>
            <a:r>
              <a:rPr lang="en" altLang="zh-CN" sz="1400" dirty="0"/>
              <a:t> 33 (2020).</a:t>
            </a:r>
          </a:p>
          <a:p>
            <a:pPr marL="0" indent="0">
              <a:buNone/>
            </a:pPr>
            <a:r>
              <a:rPr lang="en-US" altLang="zh-CN" sz="1400" dirty="0"/>
              <a:t>[10]</a:t>
            </a:r>
            <a:r>
              <a:rPr lang="zh-CN" altLang="en-US" sz="1400" dirty="0"/>
              <a:t> </a:t>
            </a:r>
            <a:r>
              <a:rPr lang="en" altLang="zh-CN" sz="1400" dirty="0"/>
              <a:t>Lacroix, </a:t>
            </a:r>
            <a:r>
              <a:rPr lang="en" altLang="zh-CN" sz="1400" dirty="0" err="1"/>
              <a:t>Timothée</a:t>
            </a:r>
            <a:r>
              <a:rPr lang="en" altLang="zh-CN" sz="1400" dirty="0"/>
              <a:t>, Guillaume </a:t>
            </a:r>
            <a:r>
              <a:rPr lang="en" altLang="zh-CN" sz="1400" dirty="0" err="1"/>
              <a:t>Obozinski</a:t>
            </a:r>
            <a:r>
              <a:rPr lang="en" altLang="zh-CN" sz="1400" dirty="0"/>
              <a:t>, and Nicolas </a:t>
            </a:r>
            <a:r>
              <a:rPr lang="en" altLang="zh-CN" sz="1400" dirty="0" err="1"/>
              <a:t>Usunier</a:t>
            </a:r>
            <a:r>
              <a:rPr lang="en" altLang="zh-CN" sz="1400" dirty="0"/>
              <a:t>. "Tensor decompositions for temporal knowledge base completion." </a:t>
            </a:r>
            <a:r>
              <a:rPr lang="en" altLang="zh-CN" sz="1400" i="1" dirty="0" err="1"/>
              <a:t>arXiv</a:t>
            </a:r>
            <a:r>
              <a:rPr lang="en" altLang="zh-CN" sz="1400" i="1" dirty="0"/>
              <a:t> preprint arXiv:2004.04926</a:t>
            </a:r>
            <a:r>
              <a:rPr lang="en" altLang="zh-CN" sz="1400" dirty="0"/>
              <a:t> (2020).</a:t>
            </a:r>
          </a:p>
          <a:p>
            <a:pPr marL="0" indent="0">
              <a:buNone/>
            </a:pPr>
            <a:r>
              <a:rPr lang="en-US" altLang="zh-CN" sz="1400" dirty="0"/>
              <a:t>[11]</a:t>
            </a:r>
            <a:r>
              <a:rPr lang="zh-CN" altLang="en-US" sz="1400" dirty="0"/>
              <a:t> </a:t>
            </a:r>
            <a:r>
              <a:rPr lang="en" altLang="zh-CN" sz="1400" dirty="0"/>
              <a:t>Ali, Mehdi, et al. "Bringing light into the dark: A large-scale evaluation of knowledge graph embedding models under a unified framework." </a:t>
            </a:r>
            <a:r>
              <a:rPr lang="en" altLang="zh-CN" sz="1400" i="1" dirty="0" err="1"/>
              <a:t>arXiv</a:t>
            </a:r>
            <a:r>
              <a:rPr lang="en" altLang="zh-CN" sz="1400" i="1" dirty="0"/>
              <a:t> preprint arXiv:2006.13365</a:t>
            </a:r>
            <a:r>
              <a:rPr lang="en" altLang="zh-CN" sz="1400" dirty="0"/>
              <a:t> (2020).</a:t>
            </a:r>
            <a:endParaRPr kumimoji="1" lang="en-US" altLang="zh-CN" sz="140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6F49F7E-C64C-FF4E-B03C-07CFED8A42C7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</a:rPr>
              <a:t>Reference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89FE51-A865-7B47-A3DD-24292997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77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650" y="1149485"/>
                <a:ext cx="10992033" cy="4994464"/>
              </a:xfrm>
            </p:spPr>
            <p:txBody>
              <a:bodyPr>
                <a:normAutofit lnSpcReduction="10000"/>
              </a:bodyPr>
              <a:lstStyle/>
              <a:p>
                <a:endParaRPr kumimoji="1" lang="en-US" altLang="zh-CN" sz="300" dirty="0"/>
              </a:p>
              <a:p>
                <a:r>
                  <a:rPr kumimoji="1" lang="en-US" altLang="zh-CN" dirty="0"/>
                  <a:t>Knowledge Graph Embedding (KGE) </a:t>
                </a:r>
              </a:p>
              <a:p>
                <a:pPr lvl="1"/>
                <a:r>
                  <a:rPr kumimoji="1" lang="en-US" altLang="zh-CN" dirty="0"/>
                  <a:t>Encode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</a:rPr>
                  <a:t>entities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</a:rPr>
                  <a:t>relations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low-dimensional</a:t>
                </a:r>
                <a:r>
                  <a:rPr kumimoji="1"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</a:rPr>
                  <a:t>vectors</a:t>
                </a:r>
                <a:r>
                  <a:rPr kumimoji="1"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</a:rPr>
                  <a:t>space</a:t>
                </a:r>
              </a:p>
              <a:p>
                <a:pPr lvl="1"/>
                <a:r>
                  <a:rPr kumimoji="1" lang="en-US" altLang="zh-CN" dirty="0"/>
                  <a:t>while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capturing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nodes’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edges’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connection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properties</a:t>
                </a:r>
              </a:p>
              <a:p>
                <a:endParaRPr kumimoji="1" lang="en-US" altLang="zh-CN" sz="500" dirty="0"/>
              </a:p>
              <a:p>
                <a:endParaRPr kumimoji="1" lang="en-US" altLang="zh-CN" sz="500" dirty="0"/>
              </a:p>
              <a:p>
                <a:endParaRPr kumimoji="1" lang="en-US" altLang="zh-CN" sz="500" dirty="0"/>
              </a:p>
              <a:p>
                <a:endParaRPr kumimoji="1" lang="en-US" altLang="zh-CN" sz="500" dirty="0"/>
              </a:p>
              <a:p>
                <a:endParaRPr kumimoji="1" lang="en-US" altLang="zh-CN" sz="500" dirty="0"/>
              </a:p>
              <a:p>
                <a:endParaRPr kumimoji="1" lang="en-US" altLang="zh-CN" sz="50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Most KGE models define a </a:t>
                </a:r>
                <a:r>
                  <a:rPr kumimoji="1" lang="en-US" altLang="zh-CN" dirty="0">
                    <a:solidFill>
                      <a:srgbClr val="0070C0"/>
                    </a:solidFill>
                  </a:rPr>
                  <a:t>scoring function</a:t>
                </a:r>
                <a:r>
                  <a:rPr kumimoji="1"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zh-CN" altLang="en-US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to estimate the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</a:rPr>
                  <a:t>plausibility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/>
                  <a:t>of any fact</a:t>
                </a:r>
                <a:r>
                  <a:rPr kumimoji="1"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60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600" dirty="0"/>
                  <a:t> </a:t>
                </a:r>
                <a:r>
                  <a:rPr kumimoji="1" lang="en-US" altLang="zh-CN" dirty="0"/>
                  <a:t>using their embeddings: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650" y="1149485"/>
                <a:ext cx="10992033" cy="4994464"/>
              </a:xfrm>
              <a:blipFill>
                <a:blip r:embed="rId2"/>
                <a:stretch>
                  <a:fillRect l="-1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8F7C95DD-64F5-2041-8180-6FD57C6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1375158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Embedding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(KGE)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A4E578-E1ED-3847-90D1-ABCA5A11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9" y="2667308"/>
            <a:ext cx="5970489" cy="17403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4C8955-2207-064D-9DF7-B0C20E83D2FC}"/>
              </a:ext>
            </a:extLst>
          </p:cNvPr>
          <p:cNvSpPr txBox="1"/>
          <p:nvPr/>
        </p:nvSpPr>
        <p:spPr>
          <a:xfrm>
            <a:off x="3315011" y="433398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original</a:t>
            </a:r>
            <a:r>
              <a:rPr kumimoji="1"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KG</a:t>
            </a:r>
            <a:endParaRPr kumimoji="1"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B20A90-9A47-9B4E-91C3-78971EA6683A}"/>
              </a:ext>
            </a:extLst>
          </p:cNvPr>
          <p:cNvSpPr txBox="1"/>
          <p:nvPr/>
        </p:nvSpPr>
        <p:spPr>
          <a:xfrm>
            <a:off x="6833568" y="4311722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continuous</a:t>
            </a:r>
            <a:r>
              <a:rPr kumimoji="1"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space</a:t>
            </a:r>
            <a:endParaRPr kumimoji="1"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3D062A-6625-2640-BB49-11CA42C0A8A3}"/>
              </a:ext>
            </a:extLst>
          </p:cNvPr>
          <p:cNvSpPr txBox="1"/>
          <p:nvPr/>
        </p:nvSpPr>
        <p:spPr>
          <a:xfrm>
            <a:off x="5556743" y="3100764"/>
            <a:ext cx="119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embedding</a:t>
            </a:r>
            <a:endParaRPr kumimoji="1"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10E950-B82B-4A44-949E-EBB8DDBA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488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6379"/>
            <a:ext cx="10515600" cy="1809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100" dirty="0">
                <a:solidFill>
                  <a:srgbClr val="0070C0"/>
                </a:solidFill>
              </a:rPr>
              <a:t>Q&amp;A</a:t>
            </a:r>
          </a:p>
          <a:p>
            <a:pPr marL="0" indent="0" algn="ctr">
              <a:buNone/>
            </a:pPr>
            <a:r>
              <a:rPr kumimoji="1" lang="en-US" altLang="zh-CN" sz="4000" dirty="0">
                <a:solidFill>
                  <a:srgbClr val="0070C0"/>
                </a:solidFill>
              </a:rPr>
              <a:t>Thanks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for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your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attention!</a:t>
            </a:r>
          </a:p>
          <a:p>
            <a:pPr marL="0" indent="0" algn="ctr">
              <a:buNone/>
            </a:pPr>
            <a:endParaRPr kumimoji="1" lang="en-US" altLang="zh-CN" sz="4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81E4E6-09D5-D643-AAC0-0425E137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8960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5EF102-C259-E342-B551-183B94BCB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12" y="1464883"/>
            <a:ext cx="5524962" cy="39282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6B6E6B-CB07-5F47-8D4D-98FB9E89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771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652" y="1334417"/>
                <a:ext cx="10140028" cy="435133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Training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zh-CN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kumimoji="1" lang="en-US" altLang="zh-CN"/>
                      <m:t>positive</m:t>
                    </m:r>
                    <m:r>
                      <m:rPr>
                        <m:nor/>
                      </m:rPr>
                      <a:rPr kumimoji="1" lang="en-US" altLang="zh-CN"/>
                      <m:t> </m:t>
                    </m:r>
                    <m:r>
                      <m:rPr>
                        <m:nor/>
                      </m:rPr>
                      <a:rPr kumimoji="1" lang="en-US" altLang="zh-CN"/>
                      <m:t>samples</m:t>
                    </m:r>
                    <m:r>
                      <m:rPr>
                        <m:nor/>
                      </m:rPr>
                      <a:rPr kumimoji="1" lang="en-US" altLang="zh-CN"/>
                      <m:t>   </m:t>
                    </m:r>
                    <m:sSup>
                      <m:sSup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kumimoji="1" lang="en-US" altLang="zh-CN"/>
                      <m:t>negative</m:t>
                    </m:r>
                    <m:r>
                      <m:rPr>
                        <m:nor/>
                      </m:rPr>
                      <a:rPr kumimoji="1" lang="en-US" altLang="zh-CN"/>
                      <m:t> </m:t>
                    </m:r>
                    <m:r>
                      <m:rPr>
                        <m:nor/>
                      </m:rPr>
                      <a:rPr kumimoji="1" lang="en-US" altLang="zh-CN"/>
                      <m:t>samples</m:t>
                    </m:r>
                  </m:oMath>
                </a14:m>
                <a:endParaRPr kumimoji="1" lang="zh-CN" altLang="en-US" dirty="0"/>
              </a:p>
              <a:p>
                <a:pPr lvl="1"/>
                <a:r>
                  <a:rPr kumimoji="1" lang="en-US" altLang="zh-CN" dirty="0"/>
                  <a:t>Objectives: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zh-CN" altLang="en-US" i="1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i="1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zh-CN" i="1" dirty="0"/>
              </a:p>
              <a:p>
                <a:pPr lvl="1"/>
                <a:endParaRPr kumimoji="1" lang="en-US" altLang="zh-CN" sz="1000" i="1" dirty="0"/>
              </a:p>
              <a:p>
                <a:r>
                  <a:rPr kumimoji="1" lang="en-US" altLang="zh-CN" dirty="0"/>
                  <a:t>Inference</a:t>
                </a:r>
              </a:p>
              <a:p>
                <a:pPr lvl="1"/>
                <a:r>
                  <a:rPr kumimoji="1" lang="en-US" altLang="zh-CN" dirty="0">
                    <a:solidFill>
                      <a:schemeClr val="tx1"/>
                    </a:solidFill>
                  </a:rPr>
                  <a:t>head/tail prediction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  <m: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,?)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kumimoji="1" lang="en-US" altLang="zh-CN" dirty="0"/>
                  <a:t>the missing tail is inferred as the entity that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results in the highest score:</a:t>
                </a:r>
              </a:p>
              <a:p>
                <a:pPr marL="0" indent="0">
                  <a:buNone/>
                </a:pPr>
                <a:endParaRPr kumimoji="1" lang="en-US" altLang="zh-CN" baseline="30000" dirty="0">
                  <a:solidFill>
                    <a:srgbClr val="FF0000"/>
                  </a:solidFill>
                </a:endParaRPr>
              </a:p>
              <a:p>
                <a:r>
                  <a:rPr kumimoji="1" lang="en-US" altLang="zh-CN" dirty="0"/>
                  <a:t>Evaluation metrics</a:t>
                </a:r>
              </a:p>
              <a:p>
                <a:pPr lvl="1"/>
                <a:r>
                  <a:rPr kumimoji="1" lang="en-US" altLang="zh-CN" i="1" dirty="0"/>
                  <a:t>q</a:t>
                </a:r>
                <a:r>
                  <a:rPr kumimoji="1" lang="en-US" altLang="zh-CN" dirty="0"/>
                  <a:t>: the </a:t>
                </a:r>
                <a:r>
                  <a:rPr kumimoji="1" lang="en-US" altLang="zh-CN" b="1" dirty="0"/>
                  <a:t>rank</a:t>
                </a:r>
                <a:r>
                  <a:rPr kumimoji="1" lang="en-US" altLang="zh-CN" dirty="0"/>
                  <a:t> of correct entity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652" y="1334417"/>
                <a:ext cx="10140028" cy="4351338"/>
              </a:xfrm>
              <a:blipFill>
                <a:blip r:embed="rId3"/>
                <a:stretch>
                  <a:fillRect l="-1125" t="-2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4F328EB-8299-CD46-AB45-598C73C0A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42" b="18887"/>
          <a:stretch/>
        </p:blipFill>
        <p:spPr>
          <a:xfrm>
            <a:off x="4256224" y="4079308"/>
            <a:ext cx="3679551" cy="6876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C9974666-7A1F-F74D-A0DF-2830E7C9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5" y="0"/>
            <a:ext cx="10912821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Embedding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(KGE)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C3E3ED-7D12-6A43-96C8-1C16AE7AA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314" y="5389300"/>
            <a:ext cx="2423111" cy="9046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C8B0AE-72AE-F94A-AF3D-D2A3F5B76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187" y="5375081"/>
            <a:ext cx="2423111" cy="9046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010C07-AFE1-014B-80EF-3B60FE305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761" y="5257724"/>
            <a:ext cx="3812357" cy="9046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E5D8D4-1A45-FD46-BC43-CC604EFAA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890" y="4168262"/>
            <a:ext cx="270459" cy="356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94D51B-7E70-4D4A-8A66-B36A510D1BBB}"/>
                  </a:ext>
                </a:extLst>
              </p:cNvPr>
              <p:cNvSpPr/>
              <p:nvPr/>
            </p:nvSpPr>
            <p:spPr>
              <a:xfrm>
                <a:off x="6161341" y="4011919"/>
                <a:ext cx="474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94D51B-7E70-4D4A-8A66-B36A510D1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341" y="4011919"/>
                <a:ext cx="474104" cy="523220"/>
              </a:xfrm>
              <a:prstGeom prst="rect">
                <a:avLst/>
              </a:prstGeom>
              <a:blipFill>
                <a:blip r:embed="rId9"/>
                <a:stretch>
                  <a:fillRect l="-7895" r="-5263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92C42D-B736-034F-B58F-D022F3DF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40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6146E8-B506-864A-802C-FC478FEE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F861D3-E368-4A48-9C2A-851A8E28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74" y="3583441"/>
            <a:ext cx="9128651" cy="262992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47645D8-9A29-6649-A7DD-9D90DCB3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Machine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learning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on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Knowledge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Graph</a:t>
            </a:r>
            <a:endParaRPr lang="en" altLang="zh-CN" sz="3600" b="1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3800F9-0EAF-DD47-8A3E-54B200EAE6FF}"/>
                  </a:ext>
                </a:extLst>
              </p:cNvPr>
              <p:cNvSpPr txBox="1"/>
              <p:nvPr/>
            </p:nvSpPr>
            <p:spPr>
              <a:xfrm>
                <a:off x="522316" y="1239575"/>
                <a:ext cx="1139678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For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obtaining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embeddings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of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entities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relations,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finishing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KGE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latin typeface="Gill Sans MT" panose="020B0502020104020203" pitchFamily="34" charset="0"/>
                  </a:rPr>
                  <a:t>task</a:t>
                </a:r>
                <a:r>
                  <a:rPr kumimoji="1" lang="zh-CN" altLang="en-US" sz="2000" b="1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(e.g.,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predict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potential</a:t>
                </a:r>
                <a:r>
                  <a:rPr kumimoji="1" lang="zh-CN" altLang="en-US" sz="16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1600" dirty="0">
                    <a:latin typeface="Gill Sans MT" panose="020B0502020104020203" pitchFamily="34" charset="0"/>
                  </a:rPr>
                  <a:t>facts)</a:t>
                </a:r>
                <a:endParaRPr kumimoji="1" lang="en-US" altLang="zh-CN" sz="2000" dirty="0">
                  <a:latin typeface="Gill Sans MT" panose="020B05020201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the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scoring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function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is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expected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to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discriminate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positive/negative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factual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triples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endParaRPr kumimoji="1" lang="en-US" altLang="zh-CN" sz="2000" dirty="0">
                  <a:latin typeface="Gill Sans MT" panose="020B05020201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Gill Sans MT" panose="020B0502020104020203" pitchFamily="34" charset="0"/>
                  </a:rPr>
                  <a:t>a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sampling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scheme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is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needed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to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generate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negative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samples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1"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kumimoji="1" lang="en-US" altLang="zh-CN" sz="2000" b="1" dirty="0">
                  <a:latin typeface="Gill Sans MT" panose="020B05020201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Gill Sans MT" panose="020B0502020104020203" pitchFamily="34" charset="0"/>
                  </a:rPr>
                  <a:t>a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loss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function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and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regularization</a:t>
                </a:r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kumimoji="1" lang="zh-CN" altLang="en-US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are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required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for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defining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learning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problem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Gill Sans MT" panose="020B0502020104020203" pitchFamily="34" charset="0"/>
                  </a:rPr>
                  <a:t>a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070C0"/>
                    </a:solidFill>
                    <a:latin typeface="Gill Sans MT" panose="020B0502020104020203" pitchFamily="34" charset="0"/>
                  </a:rPr>
                  <a:t>optimization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strategy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is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needed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for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convergence</a:t>
                </a:r>
                <a:r>
                  <a:rPr kumimoji="1" lang="zh-CN" altLang="en-US" sz="20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000" dirty="0">
                    <a:latin typeface="Gill Sans MT" panose="020B0502020104020203" pitchFamily="34" charset="0"/>
                  </a:rPr>
                  <a:t>procedure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3800F9-0EAF-DD47-8A3E-54B200EAE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16" y="1239575"/>
                <a:ext cx="11396782" cy="1631216"/>
              </a:xfrm>
              <a:prstGeom prst="rect">
                <a:avLst/>
              </a:prstGeom>
              <a:blipFill>
                <a:blip r:embed="rId3"/>
                <a:stretch>
                  <a:fillRect l="-557" t="-1538" b="-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552A2DCD-947B-6A49-9ED1-EAC74C315CFD}"/>
              </a:ext>
            </a:extLst>
          </p:cNvPr>
          <p:cNvSpPr/>
          <p:nvPr/>
        </p:nvSpPr>
        <p:spPr>
          <a:xfrm>
            <a:off x="522316" y="2941882"/>
            <a:ext cx="61607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Considering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above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5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factors,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endParaRPr kumimoji="1" lang="en-US" altLang="zh-CN" sz="2000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we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can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formulate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KGE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learning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framework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as:</a:t>
            </a:r>
            <a:endParaRPr kumimoji="1" lang="zh-CN" altLang="en-US" sz="2000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37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6146E8-B506-864A-802C-FC478FEE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F861D3-E368-4A48-9C2A-851A8E28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77" y="1263535"/>
            <a:ext cx="7739840" cy="222981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47645D8-9A29-6649-A7DD-9D90DCB3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Learning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Framework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of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KGE</a:t>
            </a:r>
            <a:endParaRPr lang="en" altLang="zh-CN" sz="3600" b="1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6">
                <a:extLst>
                  <a:ext uri="{FF2B5EF4-FFF2-40B4-BE49-F238E27FC236}">
                    <a16:creationId xmlns:a16="http://schemas.microsoft.com/office/drawing/2014/main" id="{D12C28F2-437C-6841-AEF0-85A9486BB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263529"/>
                  </p:ext>
                </p:extLst>
              </p:nvPr>
            </p:nvGraphicFramePr>
            <p:xfrm>
              <a:off x="1050848" y="3817099"/>
              <a:ext cx="10090297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5246">
                      <a:extLst>
                        <a:ext uri="{9D8B030D-6E8A-4147-A177-3AD203B41FA5}">
                          <a16:colId xmlns:a16="http://schemas.microsoft.com/office/drawing/2014/main" val="965765502"/>
                        </a:ext>
                      </a:extLst>
                    </a:gridCol>
                    <a:gridCol w="2562446">
                      <a:extLst>
                        <a:ext uri="{9D8B030D-6E8A-4147-A177-3AD203B41FA5}">
                          <a16:colId xmlns:a16="http://schemas.microsoft.com/office/drawing/2014/main" val="488908562"/>
                        </a:ext>
                      </a:extLst>
                    </a:gridCol>
                    <a:gridCol w="1998921">
                      <a:extLst>
                        <a:ext uri="{9D8B030D-6E8A-4147-A177-3AD203B41FA5}">
                          <a16:colId xmlns:a16="http://schemas.microsoft.com/office/drawing/2014/main" val="782834689"/>
                        </a:ext>
                      </a:extLst>
                    </a:gridCol>
                    <a:gridCol w="2137144">
                      <a:extLst>
                        <a:ext uri="{9D8B030D-6E8A-4147-A177-3AD203B41FA5}">
                          <a16:colId xmlns:a16="http://schemas.microsoft.com/office/drawing/2014/main" val="228714205"/>
                        </a:ext>
                      </a:extLst>
                    </a:gridCol>
                    <a:gridCol w="1286540">
                      <a:extLst>
                        <a:ext uri="{9D8B030D-6E8A-4147-A177-3AD203B41FA5}">
                          <a16:colId xmlns:a16="http://schemas.microsoft.com/office/drawing/2014/main" val="976103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Component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Role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Inputs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Outputs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Example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741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dirty="0"/>
                            <a:t>Scoring function</a:t>
                          </a:r>
                          <a:r>
                            <a:rPr kumimoji="1" lang="zh-CN" altLang="en-US" sz="16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zh-CN" altLang="en-US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kumimoji="1" lang="en-US" altLang="zh-CN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Plausibility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estimation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Factual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triples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Scores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for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each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triple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TransE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CP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501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dirty="0"/>
                            <a:t>Loss function</a:t>
                          </a:r>
                          <a:r>
                            <a:rPr kumimoji="1" lang="zh-CN" altLang="en-US" sz="16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zh-CN" altLang="en-US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kumimoji="1" lang="en-US" altLang="zh-CN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Learning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problem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definition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Scores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and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labels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Loss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value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BCE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3138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dirty="0"/>
                            <a:t>Negative sampling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Budget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tradeoff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Positive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samples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p>
                                  <m: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Negative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samples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p>
                                  <m:r>
                                    <a:rPr kumimoji="1"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Uniform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746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dirty="0"/>
                            <a:t>Regularization</a:t>
                          </a:r>
                          <a:r>
                            <a:rPr kumimoji="1" lang="zh-CN" altLang="en-US" sz="16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zh-CN" altLang="en-US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kumimoji="1" lang="en-US" altLang="zh-CN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Avoid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overfitting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Learnable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kumimoji="1" lang="en-US" altLang="zh-CN" sz="1600" dirty="0"/>
                            <a:t>parameters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Regularization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value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L2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N3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1160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600" b="1" dirty="0"/>
                            <a:t>Optimization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Convergence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control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16377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6">
                <a:extLst>
                  <a:ext uri="{FF2B5EF4-FFF2-40B4-BE49-F238E27FC236}">
                    <a16:creationId xmlns:a16="http://schemas.microsoft.com/office/drawing/2014/main" id="{D12C28F2-437C-6841-AEF0-85A9486BB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263529"/>
                  </p:ext>
                </p:extLst>
              </p:nvPr>
            </p:nvGraphicFramePr>
            <p:xfrm>
              <a:off x="1050848" y="3817099"/>
              <a:ext cx="10090297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5246">
                      <a:extLst>
                        <a:ext uri="{9D8B030D-6E8A-4147-A177-3AD203B41FA5}">
                          <a16:colId xmlns:a16="http://schemas.microsoft.com/office/drawing/2014/main" val="965765502"/>
                        </a:ext>
                      </a:extLst>
                    </a:gridCol>
                    <a:gridCol w="2562446">
                      <a:extLst>
                        <a:ext uri="{9D8B030D-6E8A-4147-A177-3AD203B41FA5}">
                          <a16:colId xmlns:a16="http://schemas.microsoft.com/office/drawing/2014/main" val="488908562"/>
                        </a:ext>
                      </a:extLst>
                    </a:gridCol>
                    <a:gridCol w="1998921">
                      <a:extLst>
                        <a:ext uri="{9D8B030D-6E8A-4147-A177-3AD203B41FA5}">
                          <a16:colId xmlns:a16="http://schemas.microsoft.com/office/drawing/2014/main" val="782834689"/>
                        </a:ext>
                      </a:extLst>
                    </a:gridCol>
                    <a:gridCol w="2137144">
                      <a:extLst>
                        <a:ext uri="{9D8B030D-6E8A-4147-A177-3AD203B41FA5}">
                          <a16:colId xmlns:a16="http://schemas.microsoft.com/office/drawing/2014/main" val="228714205"/>
                        </a:ext>
                      </a:extLst>
                    </a:gridCol>
                    <a:gridCol w="1286540">
                      <a:extLst>
                        <a:ext uri="{9D8B030D-6E8A-4147-A177-3AD203B41FA5}">
                          <a16:colId xmlns:a16="http://schemas.microsoft.com/office/drawing/2014/main" val="976103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Component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Role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Inputs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Outputs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Example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741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380723" b="-4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Plausibility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estimation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Factual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triples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Scores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for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each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triple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TransE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CP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501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6897" r="-38072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Learning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problem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definition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Scores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and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labels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Loss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value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BCE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3138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dirty="0"/>
                            <a:t>Negative sampling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Budget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tradeoff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2911" t="-306897" r="-172152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11243" t="-306897" r="-60947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Uniform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746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93333" r="-380723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Avoid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overfitting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Learnable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kumimoji="1" lang="en-US" altLang="zh-CN" sz="1600" dirty="0"/>
                            <a:t>parameters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Regularization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value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L2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/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N3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1160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600" b="1" dirty="0"/>
                            <a:t>Optimization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Convergence</a:t>
                          </a:r>
                          <a:r>
                            <a:rPr lang="zh-CN" altLang="en-US" sz="1600" dirty="0"/>
                            <a:t> </a:t>
                          </a:r>
                          <a:r>
                            <a:rPr lang="en-US" altLang="zh-CN" sz="1600" dirty="0"/>
                            <a:t>control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600" dirty="0"/>
                            <a:t>-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16377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/>
        </p:nvSpPr>
        <p:spPr>
          <a:xfrm>
            <a:off x="1050848" y="3336953"/>
            <a:ext cx="9468196" cy="6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600" b="1" dirty="0"/>
              <a:t>5</a:t>
            </a:r>
            <a:r>
              <a:rPr kumimoji="1" lang="zh-CN" altLang="en-US" sz="2600" b="1" dirty="0"/>
              <a:t> </a:t>
            </a:r>
            <a:r>
              <a:rPr kumimoji="1" lang="en-US" altLang="zh-CN" sz="2600" b="1" dirty="0"/>
              <a:t>KGE</a:t>
            </a:r>
            <a:r>
              <a:rPr kumimoji="1" lang="zh-CN" altLang="en-US" sz="2600" b="1" dirty="0"/>
              <a:t> </a:t>
            </a:r>
            <a:r>
              <a:rPr kumimoji="1" lang="en-US" altLang="zh-CN" sz="2600" b="1" dirty="0"/>
              <a:t>components: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7592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Learning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Framework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of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KGE</a:t>
            </a:r>
            <a:endParaRPr lang="en" altLang="zh-CN" sz="3600" b="1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0578" y="3170127"/>
                <a:ext cx="9468196" cy="338317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en-US" altLang="zh-CN" sz="2600" b="1" dirty="0"/>
                  <a:t>Training</a:t>
                </a:r>
                <a:r>
                  <a:rPr kumimoji="1" lang="zh-CN" altLang="en-US" sz="2600" b="1" dirty="0"/>
                  <a:t> </a:t>
                </a:r>
                <a:r>
                  <a:rPr kumimoji="1" lang="en-US" altLang="zh-CN" sz="2600" b="1" dirty="0"/>
                  <a:t>procedure</a:t>
                </a:r>
                <a:r>
                  <a:rPr kumimoji="1" lang="zh-CN" altLang="en-US" sz="2600" b="1" dirty="0"/>
                  <a:t> </a:t>
                </a:r>
                <a:r>
                  <a:rPr kumimoji="1" lang="en-US" altLang="zh-CN" sz="2600" b="1" dirty="0"/>
                  <a:t>of</a:t>
                </a:r>
                <a:r>
                  <a:rPr kumimoji="1" lang="zh-CN" altLang="en-US" sz="2600" b="1" dirty="0"/>
                  <a:t> </a:t>
                </a:r>
                <a:r>
                  <a:rPr kumimoji="1" lang="en-US" altLang="zh-CN" sz="2600" b="1" dirty="0"/>
                  <a:t>knowledge</a:t>
                </a:r>
                <a:r>
                  <a:rPr kumimoji="1" lang="zh-CN" altLang="en-US" sz="2600" b="1" dirty="0"/>
                  <a:t> </a:t>
                </a:r>
                <a:r>
                  <a:rPr kumimoji="1" lang="en-US" altLang="zh-CN" sz="2600" b="1" dirty="0"/>
                  <a:t>graph</a:t>
                </a:r>
                <a:r>
                  <a:rPr kumimoji="1" lang="zh-CN" altLang="en-US" sz="2600" b="1" dirty="0"/>
                  <a:t> </a:t>
                </a:r>
                <a:r>
                  <a:rPr kumimoji="1" lang="en-US" altLang="zh-CN" sz="2600" b="1" dirty="0"/>
                  <a:t>embedding</a:t>
                </a:r>
              </a:p>
              <a:p>
                <a:pPr marL="0" indent="0">
                  <a:buNone/>
                </a:pPr>
                <a:r>
                  <a:rPr kumimoji="1" lang="en-US" altLang="zh-CN" sz="2200" dirty="0"/>
                  <a:t>Input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data:</a:t>
                </a:r>
                <a:r>
                  <a:rPr kumimoji="1" lang="zh-CN" altLang="en-US" sz="2200" dirty="0"/>
                  <a:t>  </a:t>
                </a:r>
                <a:r>
                  <a:rPr kumimoji="1" lang="en-US" altLang="zh-CN" sz="2200" dirty="0"/>
                  <a:t>training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triples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𝑡𝑟𝑎</m:t>
                        </m:r>
                      </m:sub>
                    </m:sSub>
                  </m:oMath>
                </a14:m>
                <a:r>
                  <a:rPr kumimoji="1" lang="zh-CN" altLang="en-US" sz="2200" dirty="0"/>
                  <a:t> </a:t>
                </a:r>
                <a:endParaRPr kumimoji="1" lang="en-US" altLang="zh-CN" sz="2200" dirty="0"/>
              </a:p>
              <a:p>
                <a:r>
                  <a:rPr kumimoji="1" lang="en-US" altLang="zh-CN" sz="2200" dirty="0"/>
                  <a:t>step1: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initialize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learnable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parameters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(embeddings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/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model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weights)</a:t>
                </a:r>
              </a:p>
              <a:p>
                <a:r>
                  <a:rPr kumimoji="1" lang="en-US" altLang="zh-CN" sz="2200" dirty="0"/>
                  <a:t>step2: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sample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negative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triples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20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1"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for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each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positive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triple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𝑡𝑟𝑎</m:t>
                        </m:r>
                      </m:sub>
                    </m:sSub>
                    <m:r>
                      <a:rPr kumimoji="1" lang="zh-CN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200" dirty="0"/>
              </a:p>
              <a:p>
                <a:r>
                  <a:rPr kumimoji="1" lang="en-US" altLang="zh-CN" sz="2200" dirty="0"/>
                  <a:t>step3: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forward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inference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to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obtain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𝑆𝑐𝑜𝑟𝑒𝑠</m:t>
                    </m:r>
                  </m:oMath>
                </a14:m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for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triples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in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kumimoji="1" lang="zh-CN" altLang="en-US" sz="22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kumimoji="1"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kumimoji="1" lang="en-US" altLang="zh-CN" sz="2200" dirty="0"/>
              </a:p>
              <a:p>
                <a:r>
                  <a:rPr kumimoji="1" lang="en-US" altLang="zh-CN" sz="2200" dirty="0"/>
                  <a:t>step4: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compute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loss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and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regularization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term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 err="1"/>
                  <a:t>w.r.t.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and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200" dirty="0"/>
              </a:p>
              <a:p>
                <a:r>
                  <a:rPr kumimoji="1" lang="en-US" altLang="zh-CN" sz="2200" dirty="0"/>
                  <a:t>step5: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backward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propagation,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and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update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kumimoji="1" lang="en-US" altLang="zh-CN" sz="2200" dirty="0"/>
              </a:p>
              <a:p>
                <a:pPr marL="0" indent="0">
                  <a:buNone/>
                </a:pPr>
                <a:r>
                  <a:rPr kumimoji="1" lang="en-US" altLang="zh-CN" sz="2200" dirty="0"/>
                  <a:t>Output: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0578" y="3170127"/>
                <a:ext cx="9468196" cy="3383179"/>
              </a:xfrm>
              <a:blipFill>
                <a:blip r:embed="rId2"/>
                <a:stretch>
                  <a:fillRect l="-937" t="-2622" b="-1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1F861D3-E368-4A48-9C2A-851A8E28F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78" y="1263535"/>
            <a:ext cx="5846613" cy="1684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BBAEC0-0158-C24F-BE12-E7FB01A9E9BB}"/>
              </a:ext>
            </a:extLst>
          </p:cNvPr>
          <p:cNvSpPr txBox="1"/>
          <p:nvPr/>
        </p:nvSpPr>
        <p:spPr>
          <a:xfrm>
            <a:off x="2510578" y="910905"/>
            <a:ext cx="292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Gill Sans MT" panose="020B0502020104020203" pitchFamily="34" charset="0"/>
                <a:ea typeface="Microsoft YaHei" panose="020B0503020204020204" pitchFamily="34" charset="-122"/>
              </a:rPr>
              <a:t>Learning</a:t>
            </a:r>
            <a:r>
              <a:rPr kumimoji="1" lang="zh-CN" altLang="en-US" sz="2400" b="1" dirty="0"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Gill Sans MT" panose="020B0502020104020203" pitchFamily="34" charset="0"/>
                <a:ea typeface="Microsoft YaHei" panose="020B0503020204020204" pitchFamily="34" charset="-122"/>
              </a:rPr>
              <a:t>objective:</a:t>
            </a:r>
            <a:endParaRPr kumimoji="1" lang="zh-CN" altLang="en-US" sz="2400" b="1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6A609A-1D78-CE45-8E9B-22CF3DF8F1CF}"/>
              </a:ext>
            </a:extLst>
          </p:cNvPr>
          <p:cNvSpPr txBox="1"/>
          <p:nvPr/>
        </p:nvSpPr>
        <p:spPr>
          <a:xfrm>
            <a:off x="351441" y="4483360"/>
            <a:ext cx="1923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repeat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mini-batch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training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until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convergence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CDC2ED1B-983E-FC4C-BFE6-2AFC54B5E617}"/>
              </a:ext>
            </a:extLst>
          </p:cNvPr>
          <p:cNvSpPr/>
          <p:nvPr/>
        </p:nvSpPr>
        <p:spPr>
          <a:xfrm>
            <a:off x="2254101" y="4074907"/>
            <a:ext cx="235212" cy="1882821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D341DB-9E1F-FB43-B724-2A58C750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83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DAE2624-444A-C04B-ADF9-D64340157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" b="7255"/>
          <a:stretch/>
        </p:blipFill>
        <p:spPr>
          <a:xfrm>
            <a:off x="470648" y="1625036"/>
            <a:ext cx="5381620" cy="414697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1A54B5C4-0420-DB41-B812-3539251DB908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</a:rPr>
              <a:t>Review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of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Current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KGE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Models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56D6C1-48F2-4848-AF87-B1466CB2CE29}"/>
              </a:ext>
            </a:extLst>
          </p:cNvPr>
          <p:cNvSpPr/>
          <p:nvPr/>
        </p:nvSpPr>
        <p:spPr>
          <a:xfrm>
            <a:off x="534665" y="2126569"/>
            <a:ext cx="5176368" cy="119852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C414FA-C69E-F14E-9D4F-BFA3FAC29525}"/>
              </a:ext>
            </a:extLst>
          </p:cNvPr>
          <p:cNvSpPr txBox="1"/>
          <p:nvPr/>
        </p:nvSpPr>
        <p:spPr>
          <a:xfrm>
            <a:off x="7386918" y="654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D74641-6FB0-274C-BFA7-CC4F296C62EB}"/>
              </a:ext>
            </a:extLst>
          </p:cNvPr>
          <p:cNvSpPr/>
          <p:nvPr/>
        </p:nvSpPr>
        <p:spPr>
          <a:xfrm>
            <a:off x="525700" y="3411070"/>
            <a:ext cx="5176368" cy="96370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95A553-A9B8-2E43-82F4-5F2FD4A501E3}"/>
              </a:ext>
            </a:extLst>
          </p:cNvPr>
          <p:cNvSpPr/>
          <p:nvPr/>
        </p:nvSpPr>
        <p:spPr>
          <a:xfrm>
            <a:off x="525700" y="4478541"/>
            <a:ext cx="5185333" cy="96370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25F64A-E35C-6C49-86B9-82F73768105A}"/>
              </a:ext>
            </a:extLst>
          </p:cNvPr>
          <p:cNvSpPr/>
          <p:nvPr/>
        </p:nvSpPr>
        <p:spPr>
          <a:xfrm>
            <a:off x="1764760" y="5857985"/>
            <a:ext cx="26982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No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best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models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🤔</a:t>
            </a: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CDDA6CD-15E1-574B-AD36-496E30FA6B70}"/>
              </a:ext>
            </a:extLst>
          </p:cNvPr>
          <p:cNvCxnSpPr>
            <a:cxnSpLocks/>
          </p:cNvCxnSpPr>
          <p:nvPr/>
        </p:nvCxnSpPr>
        <p:spPr>
          <a:xfrm>
            <a:off x="6071181" y="1552067"/>
            <a:ext cx="0" cy="432646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E9C6B4B-B5B6-FB4F-ADA9-2E2174C1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88" y="2177939"/>
            <a:ext cx="5358993" cy="3157839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EF83186-17D5-DF49-8370-B4EA8CACE120}"/>
              </a:ext>
            </a:extLst>
          </p:cNvPr>
          <p:cNvSpPr/>
          <p:nvPr/>
        </p:nvSpPr>
        <p:spPr>
          <a:xfrm>
            <a:off x="7571649" y="5857984"/>
            <a:ext cx="3421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No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best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configurations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🤔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5747ED9-B3AB-F147-A477-5A5E1B489F72}"/>
              </a:ext>
            </a:extLst>
          </p:cNvPr>
          <p:cNvSpPr txBox="1"/>
          <p:nvPr/>
        </p:nvSpPr>
        <p:spPr>
          <a:xfrm>
            <a:off x="11605965" y="21451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文本框 21">
            <a:extLst>
              <a:ext uri="{FF2B5EF4-FFF2-40B4-BE49-F238E27FC236}">
                <a16:creationId xmlns:a16="http://schemas.microsoft.com/office/drawing/2014/main" id="{DACD2540-C723-7F42-9834-543DD8FE57DA}"/>
              </a:ext>
            </a:extLst>
          </p:cNvPr>
          <p:cNvSpPr txBox="1"/>
          <p:nvPr/>
        </p:nvSpPr>
        <p:spPr>
          <a:xfrm>
            <a:off x="5665543" y="165347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A07ECA-4AB4-DF4B-A85E-820C6A0E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224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19450</TotalTime>
  <Words>3571</Words>
  <Application>Microsoft Macintosh PowerPoint</Application>
  <PresentationFormat>宽屏</PresentationFormat>
  <Paragraphs>906</Paragraphs>
  <Slides>41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Microsoft YaHei</vt:lpstr>
      <vt:lpstr>Arial</vt:lpstr>
      <vt:lpstr>Calibri</vt:lpstr>
      <vt:lpstr>Cambria Math</vt:lpstr>
      <vt:lpstr>Gill Sans MT</vt:lpstr>
      <vt:lpstr>Office 主题​​</vt:lpstr>
      <vt:lpstr>KGBench: Towards Understanding and Benchmarking Model Search for Knowledge Graph Embedding</vt:lpstr>
      <vt:lpstr>Outline</vt:lpstr>
      <vt:lpstr>Background – Knowledge Graph (KG)</vt:lpstr>
      <vt:lpstr>Background – Knowledge Graph Embedding (KGE)</vt:lpstr>
      <vt:lpstr>Background – Knowledge Graph Embedding (KGE)</vt:lpstr>
      <vt:lpstr>Machine learning on Knowledge Graph</vt:lpstr>
      <vt:lpstr>Learning Framework of KGE</vt:lpstr>
      <vt:lpstr>Learning Framework of KGE</vt:lpstr>
      <vt:lpstr>PowerPoint 演示文稿</vt:lpstr>
      <vt:lpstr>PowerPoint 演示文稿</vt:lpstr>
      <vt:lpstr>PowerPoint 演示文稿</vt:lpstr>
      <vt:lpstr>Outline</vt:lpstr>
      <vt:lpstr>Part1: Scoring Function f( )</vt:lpstr>
      <vt:lpstr>Part1: Scoring Function f( )</vt:lpstr>
      <vt:lpstr>Part2: Loss Function L( )</vt:lpstr>
      <vt:lpstr>Part3: Negative Sampling S^-</vt:lpstr>
      <vt:lpstr>Outline</vt:lpstr>
      <vt:lpstr>Part4: Regularization r( )</vt:lpstr>
      <vt:lpstr>Part4: Regularization r( )</vt:lpstr>
      <vt:lpstr>Part4: Regularization r( )</vt:lpstr>
      <vt:lpstr>Part4: Regularization r( )</vt:lpstr>
      <vt:lpstr>Part5: Optimization</vt:lpstr>
      <vt:lpstr>Review the Learning Objective</vt:lpstr>
      <vt:lpstr>Outline</vt:lpstr>
      <vt:lpstr>Configuration Space of KGE</vt:lpstr>
      <vt:lpstr>Experiments: searching on original KG</vt:lpstr>
      <vt:lpstr>Experiments: searching on original KG</vt:lpstr>
      <vt:lpstr>Pipeline for KG sampling analysis </vt:lpstr>
      <vt:lpstr>Experiments: searching via KG sampling</vt:lpstr>
      <vt:lpstr>Outline</vt:lpstr>
      <vt:lpstr>Experiments: searching via KG sampling</vt:lpstr>
      <vt:lpstr>Experiments: searching via KG sampling</vt:lpstr>
      <vt:lpstr>Experiments: searching via KG sampling</vt:lpstr>
      <vt:lpstr>Experiments: searching via KG sampling</vt:lpstr>
      <vt:lpstr>Experiments: searching via KG sampling</vt:lpstr>
      <vt:lpstr>Experiments</vt:lpstr>
      <vt:lpstr>Outline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Preparation</dc:title>
  <dc:creator>Zhou Zhanke</dc:creator>
  <cp:lastModifiedBy>Zhou Zhanke</cp:lastModifiedBy>
  <cp:revision>2426</cp:revision>
  <dcterms:created xsi:type="dcterms:W3CDTF">2021-02-08T14:11:51Z</dcterms:created>
  <dcterms:modified xsi:type="dcterms:W3CDTF">2021-07-09T11:11:44Z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